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8" r:id="rId5"/>
    <p:sldId id="259" r:id="rId6"/>
    <p:sldId id="262" r:id="rId7"/>
    <p:sldId id="263" r:id="rId8"/>
    <p:sldId id="264" r:id="rId9"/>
    <p:sldId id="265" r:id="rId10"/>
    <p:sldId id="266" r:id="rId11"/>
    <p:sldId id="267" r:id="rId12"/>
    <p:sldId id="269" r:id="rId13"/>
    <p:sldId id="261" r:id="rId14"/>
    <p:sldId id="270" r:id="rId15"/>
    <p:sldId id="258"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initials="П" lastIdx="1" clrIdx="0">
    <p:extLst>
      <p:ext uri="{19B8F6BF-5375-455C-9EA6-DF929625EA0E}">
        <p15:presenceInfo xmlns:p15="http://schemas.microsoft.com/office/powerpoint/2012/main" userId="Пользователь"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CB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autoAdjust="0"/>
  </p:normalViewPr>
  <p:slideViewPr>
    <p:cSldViewPr snapToGrid="0">
      <p:cViewPr varScale="1">
        <p:scale>
          <a:sx n="60" d="100"/>
          <a:sy n="60" d="100"/>
        </p:scale>
        <p:origin x="96" y="102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C2FCF8F-E9CA-4CFE-BB62-AB12E85C143C}" type="datetimeFigureOut">
              <a:rPr lang="ru-RU" smtClean="0"/>
              <a:pPr/>
              <a:t>27.02.2022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864B5E-1752-4DCE-9DAE-6E74F694407C}" type="slidenum">
              <a:rPr lang="ru-RU" smtClean="0"/>
              <a:pPr/>
              <a:t>‹#›</a:t>
            </a:fld>
            <a:endParaRPr lang="ru-RU"/>
          </a:p>
        </p:txBody>
      </p:sp>
    </p:spTree>
    <p:extLst>
      <p:ext uri="{BB962C8B-B14F-4D97-AF65-F5344CB8AC3E}">
        <p14:creationId xmlns:p14="http://schemas.microsoft.com/office/powerpoint/2010/main" val="206024547"/>
      </p:ext>
    </p:extLst>
  </p:cSld>
  <p:clrMapOvr>
    <a:masterClrMapping/>
  </p:clrMapOvr>
  <mc:AlternateContent xmlns:mc="http://schemas.openxmlformats.org/markup-compatibility/2006" xmlns:p14="http://schemas.microsoft.com/office/powerpoint/2010/main">
    <mc:Choice Requires="p14">
      <p:transition spd="slow" p14:dur="2000" advTm="10000">
        <p14:ferris dir="l"/>
      </p:transition>
    </mc:Choice>
    <mc:Fallback xmlns="">
      <p:transition spd="slow"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C2FCF8F-E9CA-4CFE-BB62-AB12E85C143C}" type="datetimeFigureOut">
              <a:rPr lang="ru-RU" smtClean="0"/>
              <a:pPr/>
              <a:t>27.02.2022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864B5E-1752-4DCE-9DAE-6E74F694407C}" type="slidenum">
              <a:rPr lang="ru-RU" smtClean="0"/>
              <a:pPr/>
              <a:t>‹#›</a:t>
            </a:fld>
            <a:endParaRPr lang="ru-RU"/>
          </a:p>
        </p:txBody>
      </p:sp>
    </p:spTree>
    <p:extLst>
      <p:ext uri="{BB962C8B-B14F-4D97-AF65-F5344CB8AC3E}">
        <p14:creationId xmlns:p14="http://schemas.microsoft.com/office/powerpoint/2010/main" val="3867659243"/>
      </p:ext>
    </p:extLst>
  </p:cSld>
  <p:clrMapOvr>
    <a:masterClrMapping/>
  </p:clrMapOvr>
  <mc:AlternateContent xmlns:mc="http://schemas.openxmlformats.org/markup-compatibility/2006" xmlns:p14="http://schemas.microsoft.com/office/powerpoint/2010/main">
    <mc:Choice Requires="p14">
      <p:transition spd="slow" p14:dur="2000" advTm="10000">
        <p14:ferris dir="l"/>
      </p:transition>
    </mc:Choice>
    <mc:Fallback xmlns="">
      <p:transition spd="slow"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C2FCF8F-E9CA-4CFE-BB62-AB12E85C143C}" type="datetimeFigureOut">
              <a:rPr lang="ru-RU" smtClean="0"/>
              <a:pPr/>
              <a:t>27.02.2022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864B5E-1752-4DCE-9DAE-6E74F694407C}" type="slidenum">
              <a:rPr lang="ru-RU" smtClean="0"/>
              <a:pPr/>
              <a:t>‹#›</a:t>
            </a:fld>
            <a:endParaRPr lang="ru-RU"/>
          </a:p>
        </p:txBody>
      </p:sp>
    </p:spTree>
    <p:extLst>
      <p:ext uri="{BB962C8B-B14F-4D97-AF65-F5344CB8AC3E}">
        <p14:creationId xmlns:p14="http://schemas.microsoft.com/office/powerpoint/2010/main" val="3849666201"/>
      </p:ext>
    </p:extLst>
  </p:cSld>
  <p:clrMapOvr>
    <a:masterClrMapping/>
  </p:clrMapOvr>
  <mc:AlternateContent xmlns:mc="http://schemas.openxmlformats.org/markup-compatibility/2006" xmlns:p14="http://schemas.microsoft.com/office/powerpoint/2010/main">
    <mc:Choice Requires="p14">
      <p:transition spd="slow" p14:dur="2000" advTm="10000">
        <p14:ferris dir="l"/>
      </p:transition>
    </mc:Choice>
    <mc:Fallback xmlns="">
      <p:transition spd="slow"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C2FCF8F-E9CA-4CFE-BB62-AB12E85C143C}" type="datetimeFigureOut">
              <a:rPr lang="ru-RU" smtClean="0"/>
              <a:pPr/>
              <a:t>27.02.2022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864B5E-1752-4DCE-9DAE-6E74F694407C}" type="slidenum">
              <a:rPr lang="ru-RU" smtClean="0"/>
              <a:pPr/>
              <a:t>‹#›</a:t>
            </a:fld>
            <a:endParaRPr lang="ru-RU"/>
          </a:p>
        </p:txBody>
      </p:sp>
    </p:spTree>
    <p:extLst>
      <p:ext uri="{BB962C8B-B14F-4D97-AF65-F5344CB8AC3E}">
        <p14:creationId xmlns:p14="http://schemas.microsoft.com/office/powerpoint/2010/main" val="2967650158"/>
      </p:ext>
    </p:extLst>
  </p:cSld>
  <p:clrMapOvr>
    <a:masterClrMapping/>
  </p:clrMapOvr>
  <mc:AlternateContent xmlns:mc="http://schemas.openxmlformats.org/markup-compatibility/2006" xmlns:p14="http://schemas.microsoft.com/office/powerpoint/2010/main">
    <mc:Choice Requires="p14">
      <p:transition spd="slow" p14:dur="2000" advTm="10000">
        <p14:ferris dir="l"/>
      </p:transition>
    </mc:Choice>
    <mc:Fallback xmlns="">
      <p:transition spd="slow"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C2FCF8F-E9CA-4CFE-BB62-AB12E85C143C}" type="datetimeFigureOut">
              <a:rPr lang="ru-RU" smtClean="0"/>
              <a:pPr/>
              <a:t>27.02.2022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3864B5E-1752-4DCE-9DAE-6E74F694407C}" type="slidenum">
              <a:rPr lang="ru-RU" smtClean="0"/>
              <a:pPr/>
              <a:t>‹#›</a:t>
            </a:fld>
            <a:endParaRPr lang="ru-RU"/>
          </a:p>
        </p:txBody>
      </p:sp>
    </p:spTree>
    <p:extLst>
      <p:ext uri="{BB962C8B-B14F-4D97-AF65-F5344CB8AC3E}">
        <p14:creationId xmlns:p14="http://schemas.microsoft.com/office/powerpoint/2010/main" val="4067116795"/>
      </p:ext>
    </p:extLst>
  </p:cSld>
  <p:clrMapOvr>
    <a:masterClrMapping/>
  </p:clrMapOvr>
  <mc:AlternateContent xmlns:mc="http://schemas.openxmlformats.org/markup-compatibility/2006" xmlns:p14="http://schemas.microsoft.com/office/powerpoint/2010/main">
    <mc:Choice Requires="p14">
      <p:transition spd="slow" p14:dur="2000" advTm="10000">
        <p14:ferris dir="l"/>
      </p:transition>
    </mc:Choice>
    <mc:Fallback xmlns="">
      <p:transition spd="slow"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C2FCF8F-E9CA-4CFE-BB62-AB12E85C143C}" type="datetimeFigureOut">
              <a:rPr lang="ru-RU" smtClean="0"/>
              <a:pPr/>
              <a:t>27.02.2022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864B5E-1752-4DCE-9DAE-6E74F694407C}" type="slidenum">
              <a:rPr lang="ru-RU" smtClean="0"/>
              <a:pPr/>
              <a:t>‹#›</a:t>
            </a:fld>
            <a:endParaRPr lang="ru-RU"/>
          </a:p>
        </p:txBody>
      </p:sp>
    </p:spTree>
    <p:extLst>
      <p:ext uri="{BB962C8B-B14F-4D97-AF65-F5344CB8AC3E}">
        <p14:creationId xmlns:p14="http://schemas.microsoft.com/office/powerpoint/2010/main" val="1107915820"/>
      </p:ext>
    </p:extLst>
  </p:cSld>
  <p:clrMapOvr>
    <a:masterClrMapping/>
  </p:clrMapOvr>
  <mc:AlternateContent xmlns:mc="http://schemas.openxmlformats.org/markup-compatibility/2006" xmlns:p14="http://schemas.microsoft.com/office/powerpoint/2010/main">
    <mc:Choice Requires="p14">
      <p:transition spd="slow" p14:dur="2000" advTm="10000">
        <p14:ferris dir="l"/>
      </p:transition>
    </mc:Choice>
    <mc:Fallback xmlns="">
      <p:transition spd="slow"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C2FCF8F-E9CA-4CFE-BB62-AB12E85C143C}" type="datetimeFigureOut">
              <a:rPr lang="ru-RU" smtClean="0"/>
              <a:pPr/>
              <a:t>27.02.2022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3864B5E-1752-4DCE-9DAE-6E74F694407C}" type="slidenum">
              <a:rPr lang="ru-RU" smtClean="0"/>
              <a:pPr/>
              <a:t>‹#›</a:t>
            </a:fld>
            <a:endParaRPr lang="ru-RU"/>
          </a:p>
        </p:txBody>
      </p:sp>
    </p:spTree>
    <p:extLst>
      <p:ext uri="{BB962C8B-B14F-4D97-AF65-F5344CB8AC3E}">
        <p14:creationId xmlns:p14="http://schemas.microsoft.com/office/powerpoint/2010/main" val="2510532721"/>
      </p:ext>
    </p:extLst>
  </p:cSld>
  <p:clrMapOvr>
    <a:masterClrMapping/>
  </p:clrMapOvr>
  <mc:AlternateContent xmlns:mc="http://schemas.openxmlformats.org/markup-compatibility/2006" xmlns:p14="http://schemas.microsoft.com/office/powerpoint/2010/main">
    <mc:Choice Requires="p14">
      <p:transition spd="slow" p14:dur="2000" advTm="10000">
        <p14:ferris dir="l"/>
      </p:transition>
    </mc:Choice>
    <mc:Fallback xmlns="">
      <p:transition spd="slow"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C2FCF8F-E9CA-4CFE-BB62-AB12E85C143C}" type="datetimeFigureOut">
              <a:rPr lang="ru-RU" smtClean="0"/>
              <a:pPr/>
              <a:t>27.02.2022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3864B5E-1752-4DCE-9DAE-6E74F694407C}" type="slidenum">
              <a:rPr lang="ru-RU" smtClean="0"/>
              <a:pPr/>
              <a:t>‹#›</a:t>
            </a:fld>
            <a:endParaRPr lang="ru-RU"/>
          </a:p>
        </p:txBody>
      </p:sp>
    </p:spTree>
    <p:extLst>
      <p:ext uri="{BB962C8B-B14F-4D97-AF65-F5344CB8AC3E}">
        <p14:creationId xmlns:p14="http://schemas.microsoft.com/office/powerpoint/2010/main" val="1497039900"/>
      </p:ext>
    </p:extLst>
  </p:cSld>
  <p:clrMapOvr>
    <a:masterClrMapping/>
  </p:clrMapOvr>
  <mc:AlternateContent xmlns:mc="http://schemas.openxmlformats.org/markup-compatibility/2006" xmlns:p14="http://schemas.microsoft.com/office/powerpoint/2010/main">
    <mc:Choice Requires="p14">
      <p:transition spd="slow" p14:dur="2000" advTm="10000">
        <p14:ferris dir="l"/>
      </p:transition>
    </mc:Choice>
    <mc:Fallback xmlns="">
      <p:transition spd="slow"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C2FCF8F-E9CA-4CFE-BB62-AB12E85C143C}" type="datetimeFigureOut">
              <a:rPr lang="ru-RU" smtClean="0"/>
              <a:pPr/>
              <a:t>27.02.2022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3864B5E-1752-4DCE-9DAE-6E74F694407C}" type="slidenum">
              <a:rPr lang="ru-RU" smtClean="0"/>
              <a:pPr/>
              <a:t>‹#›</a:t>
            </a:fld>
            <a:endParaRPr lang="ru-RU"/>
          </a:p>
        </p:txBody>
      </p:sp>
    </p:spTree>
    <p:extLst>
      <p:ext uri="{BB962C8B-B14F-4D97-AF65-F5344CB8AC3E}">
        <p14:creationId xmlns:p14="http://schemas.microsoft.com/office/powerpoint/2010/main" val="3652829205"/>
      </p:ext>
    </p:extLst>
  </p:cSld>
  <p:clrMapOvr>
    <a:masterClrMapping/>
  </p:clrMapOvr>
  <mc:AlternateContent xmlns:mc="http://schemas.openxmlformats.org/markup-compatibility/2006" xmlns:p14="http://schemas.microsoft.com/office/powerpoint/2010/main">
    <mc:Choice Requires="p14">
      <p:transition spd="slow" p14:dur="2000" advTm="10000">
        <p14:ferris dir="l"/>
      </p:transition>
    </mc:Choice>
    <mc:Fallback xmlns="">
      <p:transition spd="slow"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C2FCF8F-E9CA-4CFE-BB62-AB12E85C143C}" type="datetimeFigureOut">
              <a:rPr lang="ru-RU" smtClean="0"/>
              <a:pPr/>
              <a:t>27.02.2022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864B5E-1752-4DCE-9DAE-6E74F694407C}" type="slidenum">
              <a:rPr lang="ru-RU" smtClean="0"/>
              <a:pPr/>
              <a:t>‹#›</a:t>
            </a:fld>
            <a:endParaRPr lang="ru-RU"/>
          </a:p>
        </p:txBody>
      </p:sp>
    </p:spTree>
    <p:extLst>
      <p:ext uri="{BB962C8B-B14F-4D97-AF65-F5344CB8AC3E}">
        <p14:creationId xmlns:p14="http://schemas.microsoft.com/office/powerpoint/2010/main" val="1006872797"/>
      </p:ext>
    </p:extLst>
  </p:cSld>
  <p:clrMapOvr>
    <a:masterClrMapping/>
  </p:clrMapOvr>
  <mc:AlternateContent xmlns:mc="http://schemas.openxmlformats.org/markup-compatibility/2006" xmlns:p14="http://schemas.microsoft.com/office/powerpoint/2010/main">
    <mc:Choice Requires="p14">
      <p:transition spd="slow" p14:dur="2000" advTm="10000">
        <p14:ferris dir="l"/>
      </p:transition>
    </mc:Choice>
    <mc:Fallback xmlns="">
      <p:transition spd="slow"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C2FCF8F-E9CA-4CFE-BB62-AB12E85C143C}" type="datetimeFigureOut">
              <a:rPr lang="ru-RU" smtClean="0"/>
              <a:pPr/>
              <a:t>27.02.2022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3864B5E-1752-4DCE-9DAE-6E74F694407C}" type="slidenum">
              <a:rPr lang="ru-RU" smtClean="0"/>
              <a:pPr/>
              <a:t>‹#›</a:t>
            </a:fld>
            <a:endParaRPr lang="ru-RU"/>
          </a:p>
        </p:txBody>
      </p:sp>
    </p:spTree>
    <p:extLst>
      <p:ext uri="{BB962C8B-B14F-4D97-AF65-F5344CB8AC3E}">
        <p14:creationId xmlns:p14="http://schemas.microsoft.com/office/powerpoint/2010/main" val="1803585597"/>
      </p:ext>
    </p:extLst>
  </p:cSld>
  <p:clrMapOvr>
    <a:masterClrMapping/>
  </p:clrMapOvr>
  <mc:AlternateContent xmlns:mc="http://schemas.openxmlformats.org/markup-compatibility/2006" xmlns:p14="http://schemas.microsoft.com/office/powerpoint/2010/main">
    <mc:Choice Requires="p14">
      <p:transition spd="slow" p14:dur="2000" advTm="10000">
        <p14:ferris dir="l"/>
      </p:transition>
    </mc:Choice>
    <mc:Fallback xmlns="">
      <p:transition spd="slow"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FCF8F-E9CA-4CFE-BB62-AB12E85C143C}" type="datetimeFigureOut">
              <a:rPr lang="ru-RU" smtClean="0"/>
              <a:pPr/>
              <a:t>27.02.2022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64B5E-1752-4DCE-9DAE-6E74F694407C}" type="slidenum">
              <a:rPr lang="ru-RU" smtClean="0"/>
              <a:pPr/>
              <a:t>‹#›</a:t>
            </a:fld>
            <a:endParaRPr lang="ru-RU"/>
          </a:p>
        </p:txBody>
      </p:sp>
    </p:spTree>
    <p:extLst>
      <p:ext uri="{BB962C8B-B14F-4D97-AF65-F5344CB8AC3E}">
        <p14:creationId xmlns:p14="http://schemas.microsoft.com/office/powerpoint/2010/main" val="4067256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10000">
        <p14:ferris dir="l"/>
      </p:transition>
    </mc:Choice>
    <mc:Fallback xmlns="">
      <p:transition spd="slow"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media" Target="../media/media11.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hemeOverride" Target="../theme/themeOverride9.xml"/><Relationship Id="rId6" Type="http://schemas.openxmlformats.org/officeDocument/2006/relationships/image" Target="../media/image14.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media" Target="../media/media12.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hemeOverride" Target="../theme/themeOverride10.xml"/><Relationship Id="rId6" Type="http://schemas.openxmlformats.org/officeDocument/2006/relationships/image" Target="../media/image15.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media" Target="../media/media13.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hemeOverride" Target="../theme/themeOverride11.xml"/><Relationship Id="rId6" Type="http://schemas.openxmlformats.org/officeDocument/2006/relationships/image" Target="../media/image16.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3.png"/><Relationship Id="rId2" Type="http://schemas.microsoft.com/office/2007/relationships/media" Target="../media/media14.mp3"/><Relationship Id="rId1" Type="http://schemas.openxmlformats.org/officeDocument/2006/relationships/themeOverride" Target="../theme/themeOverride12.xml"/><Relationship Id="rId6" Type="http://schemas.openxmlformats.org/officeDocument/2006/relationships/image" Target="../media/image17.jpe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media" Target="../media/media15.mp3"/><Relationship Id="rId2" Type="http://schemas.openxmlformats.org/officeDocument/2006/relationships/audio" Target="NULL" TargetMode="External"/><Relationship Id="rId1" Type="http://schemas.openxmlformats.org/officeDocument/2006/relationships/themeOverride" Target="../theme/themeOverride13.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hyperlink" Target="https://library.by/portalus/modules/samizdat_poetry/readme.php?subaction=showfull&amp;id=1271531369&amp;archive=1460291280&amp;start_from=&amp;ucat=&amp;" TargetMode="External"/><Relationship Id="rId3" Type="http://schemas.openxmlformats.org/officeDocument/2006/relationships/image" Target="../media/image1.jpeg"/><Relationship Id="rId7" Type="http://schemas.openxmlformats.org/officeDocument/2006/relationships/hyperlink" Target="https://news.jeps.ru/lichnaya-istoriya/evrei-na-vojne-evrejskie-devushki-iz-46-go-bombardirovochnogo-polka.html" TargetMode="External"/><Relationship Id="rId2" Type="http://schemas.openxmlformats.org/officeDocument/2006/relationships/slideLayout" Target="../slideLayouts/slideLayout1.xml"/><Relationship Id="rId1" Type="http://schemas.openxmlformats.org/officeDocument/2006/relationships/themeOverride" Target="../theme/themeOverride14.xml"/><Relationship Id="rId6" Type="http://schemas.openxmlformats.org/officeDocument/2006/relationships/hyperlink" Target="https://pikabu.ru/story/chto_byi_pomnili588_zhenskiy_polk_nochnyie_vedmyi_5896555" TargetMode="External"/><Relationship Id="rId5" Type="http://schemas.openxmlformats.org/officeDocument/2006/relationships/hyperlink" Target="https://prizivniku.com/podrazdeleniya/588-zhenskiy-gvardeyskiy-polk" TargetMode="External"/><Relationship Id="rId4" Type="http://schemas.openxmlformats.org/officeDocument/2006/relationships/hyperlink" Target="https://foma.ru/7-zhenshhin-geroev-velikoj-otechestvennoj-vojny.html" TargetMode="External"/><Relationship Id="rId9" Type="http://schemas.openxmlformats.org/officeDocument/2006/relationships/hyperlink" Target="https://obrazovaka.ru/evdokiya-bershanskaya-biografiya-kratko.html"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3.png"/><Relationship Id="rId2" Type="http://schemas.microsoft.com/office/2007/relationships/media" Target="../media/media3.mp3"/><Relationship Id="rId1" Type="http://schemas.openxmlformats.org/officeDocument/2006/relationships/themeOverride" Target="../theme/themeOverride1.xml"/><Relationship Id="rId6" Type="http://schemas.openxmlformats.org/officeDocument/2006/relationships/image" Target="../media/image5.jpe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hemeOverride" Target="../theme/themeOverride2.xml"/><Relationship Id="rId6" Type="http://schemas.openxmlformats.org/officeDocument/2006/relationships/image" Target="../media/image6.jpe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media" Target="../media/media5.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hemeOverride" Target="../theme/themeOverride3.xml"/><Relationship Id="rId6" Type="http://schemas.openxmlformats.org/officeDocument/2006/relationships/image" Target="../media/image7.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media" Target="../media/media6.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hemeOverride" Target="../theme/themeOverride4.xml"/><Relationship Id="rId6" Type="http://schemas.openxmlformats.org/officeDocument/2006/relationships/image" Target="../media/image8.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media" Target="../media/media7.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hemeOverride" Target="../theme/themeOverride5.xml"/><Relationship Id="rId6" Type="http://schemas.openxmlformats.org/officeDocument/2006/relationships/image" Target="../media/image9.jpe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media" Target="../media/media8.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hemeOverride" Target="../theme/themeOverride6.xml"/><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media" Target="../media/media9.mp3"/><Relationship Id="rId7" Type="http://schemas.openxmlformats.org/officeDocument/2006/relationships/image" Target="../media/image12.png"/><Relationship Id="rId2" Type="http://schemas.openxmlformats.org/officeDocument/2006/relationships/audio" Target="NULL" TargetMode="External"/><Relationship Id="rId1" Type="http://schemas.openxmlformats.org/officeDocument/2006/relationships/themeOverride" Target="../theme/themeOverride7.xml"/><Relationship Id="rId6" Type="http://schemas.openxmlformats.org/officeDocument/2006/relationships/image" Target="../media/image11.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media" Target="../media/media10.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hemeOverride" Target="../theme/themeOverride8.xml"/><Relationship Id="rId6" Type="http://schemas.openxmlformats.org/officeDocument/2006/relationships/image" Target="../media/image13.png"/><Relationship Id="rId5" Type="http://schemas.openxmlformats.org/officeDocument/2006/relationships/image" Target="../media/image1.jpe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98880" y="1634076"/>
            <a:ext cx="9955890" cy="1117600"/>
          </a:xfrm>
          <a:solidFill>
            <a:schemeClr val="bg1">
              <a:lumMod val="95000"/>
            </a:schemeClr>
          </a:solidFill>
          <a:ln>
            <a:solidFill>
              <a:schemeClr val="tx1"/>
            </a:solidFill>
          </a:ln>
        </p:spPr>
        <p:txBody>
          <a:bodyPr>
            <a:noAutofit/>
          </a:bodyPr>
          <a:lstStyle/>
          <a:p>
            <a:r>
              <a:rPr lang="ru-RU" sz="4000" b="1" dirty="0">
                <a:latin typeface="Times New Roman" panose="02020603050405020304" pitchFamily="18" charset="0"/>
                <a:cs typeface="Times New Roman" panose="02020603050405020304" pitchFamily="18" charset="0"/>
              </a:rPr>
              <a:t>Подвиг женщин во время </a:t>
            </a:r>
            <a:br>
              <a:rPr lang="ru-RU" sz="4000" b="1" dirty="0">
                <a:latin typeface="Times New Roman" panose="02020603050405020304" pitchFamily="18" charset="0"/>
                <a:cs typeface="Times New Roman" panose="02020603050405020304" pitchFamily="18" charset="0"/>
              </a:rPr>
            </a:br>
            <a:r>
              <a:rPr lang="ru-RU" sz="4000" b="1" dirty="0">
                <a:latin typeface="Times New Roman" panose="02020603050405020304" pitchFamily="18" charset="0"/>
                <a:cs typeface="Times New Roman" panose="02020603050405020304" pitchFamily="18" charset="0"/>
              </a:rPr>
              <a:t>Великой Отечественной войны </a:t>
            </a:r>
          </a:p>
        </p:txBody>
      </p:sp>
      <p:sp>
        <p:nvSpPr>
          <p:cNvPr id="3" name="Подзаголовок 2"/>
          <p:cNvSpPr>
            <a:spLocks noGrp="1"/>
          </p:cNvSpPr>
          <p:nvPr>
            <p:ph type="subTitle" idx="1"/>
          </p:nvPr>
        </p:nvSpPr>
        <p:spPr>
          <a:xfrm>
            <a:off x="4662435" y="4879744"/>
            <a:ext cx="6960908" cy="1604809"/>
          </a:xfrm>
          <a:solidFill>
            <a:schemeClr val="bg1">
              <a:lumMod val="95000"/>
            </a:schemeClr>
          </a:solidFill>
          <a:ln>
            <a:solidFill>
              <a:schemeClr val="tx1"/>
            </a:solidFill>
          </a:ln>
        </p:spPr>
        <p:txBody>
          <a:bodyPr>
            <a:noAutofit/>
          </a:bodyPr>
          <a:lstStyle/>
          <a:p>
            <a:pPr algn="l"/>
            <a:r>
              <a:rPr lang="ru-RU" sz="2000" dirty="0">
                <a:latin typeface="Times New Roman" panose="02020603050405020304" pitchFamily="18" charset="0"/>
                <a:cs typeface="Times New Roman" panose="02020603050405020304" pitchFamily="18" charset="0"/>
              </a:rPr>
              <a:t>Автор презентации: Бердник А.А. </a:t>
            </a:r>
          </a:p>
          <a:p>
            <a:pPr algn="l"/>
            <a:r>
              <a:rPr lang="ru-RU" sz="2000" dirty="0">
                <a:latin typeface="Times New Roman" panose="02020603050405020304" pitchFamily="18" charset="0"/>
                <a:cs typeface="Times New Roman" panose="02020603050405020304" pitchFamily="18" charset="0"/>
              </a:rPr>
              <a:t>Ученица 10 класса МБОУ СОШ №13 им. Ф. И. Фоменко</a:t>
            </a:r>
          </a:p>
          <a:p>
            <a:pPr algn="l"/>
            <a:r>
              <a:rPr lang="ru-RU" sz="2000" dirty="0">
                <a:latin typeface="Times New Roman" panose="02020603050405020304" pitchFamily="18" charset="0"/>
                <a:cs typeface="Times New Roman" panose="02020603050405020304" pitchFamily="18" charset="0"/>
              </a:rPr>
              <a:t>Руководитель: Князев О.А. учитель физики, преподаватель-организатор ОБЖ МБОУ СОШ №13 им. Ф. И. Фоменко</a:t>
            </a:r>
          </a:p>
          <a:p>
            <a:pPr algn="l"/>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7" cstate="print">
            <a:extLst>
              <a:ext uri="{BEBA8EAE-BF5A-486C-A8C5-ECC9F3942E4B}">
                <a14:imgProps xmlns:a14="http://schemas.microsoft.com/office/drawing/2010/main">
                  <a14:imgLayer r:embed="rId8">
                    <a14:imgEffect>
                      <a14:backgroundRemoval t="9839" b="89803" l="1477" r="96705"/>
                    </a14:imgEffect>
                  </a14:imgLayer>
                </a14:imgProps>
              </a:ext>
              <a:ext uri="{28A0092B-C50C-407E-A947-70E740481C1C}">
                <a14:useLocalDpi xmlns:a14="http://schemas.microsoft.com/office/drawing/2010/main" val="0"/>
              </a:ext>
            </a:extLst>
          </a:blip>
          <a:stretch>
            <a:fillRect/>
          </a:stretch>
        </p:blipFill>
        <p:spPr>
          <a:xfrm flipH="1">
            <a:off x="11318543" y="5791199"/>
            <a:ext cx="6660107" cy="4371642"/>
          </a:xfrm>
          <a:prstGeom prst="rect">
            <a:avLst/>
          </a:prstGeom>
        </p:spPr>
      </p:pic>
      <p:sp>
        <p:nvSpPr>
          <p:cNvPr id="6" name="TextBox 5"/>
          <p:cNvSpPr txBox="1"/>
          <p:nvPr/>
        </p:nvSpPr>
        <p:spPr>
          <a:xfrm>
            <a:off x="2346959" y="204646"/>
            <a:ext cx="7834419" cy="707886"/>
          </a:xfrm>
          <a:prstGeom prst="rect">
            <a:avLst/>
          </a:prstGeom>
          <a:solidFill>
            <a:schemeClr val="bg1">
              <a:lumMod val="95000"/>
            </a:schemeClr>
          </a:solidFill>
          <a:ln>
            <a:solidFill>
              <a:schemeClr val="tx1"/>
            </a:solidFill>
          </a:ln>
        </p:spPr>
        <p:txBody>
          <a:bodyPr wrap="square" rtlCol="0">
            <a:spAutoFit/>
          </a:bodyPr>
          <a:lstStyle/>
          <a:p>
            <a:pPr algn="ctr"/>
            <a:r>
              <a:rPr lang="ru-RU" sz="2000" dirty="0">
                <a:latin typeface="Times New Roman" panose="02020603050405020304" pitchFamily="18" charset="0"/>
                <a:cs typeface="Times New Roman" panose="02020603050405020304" pitchFamily="18" charset="0"/>
              </a:rPr>
              <a:t>Краевой краеведческий конкурс «Была война… Была Победа…» Номинация: «Победа ковалась в тылу»</a:t>
            </a:r>
          </a:p>
        </p:txBody>
      </p:sp>
      <p:pic>
        <p:nvPicPr>
          <p:cNvPr id="7"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1154770" y="5874953"/>
            <a:ext cx="609600" cy="609600"/>
          </a:xfrm>
          <a:prstGeom prst="rect">
            <a:avLst/>
          </a:prstGeom>
        </p:spPr>
      </p:pic>
      <p:pic>
        <p:nvPicPr>
          <p:cNvPr id="8" name="фон">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11318542" y="325288"/>
            <a:ext cx="710897" cy="710897"/>
          </a:xfrm>
          <a:prstGeom prst="rect">
            <a:avLst/>
          </a:prstGeom>
        </p:spPr>
      </p:pic>
    </p:spTree>
    <p:extLst>
      <p:ext uri="{BB962C8B-B14F-4D97-AF65-F5344CB8AC3E}">
        <p14:creationId xmlns:p14="http://schemas.microsoft.com/office/powerpoint/2010/main" val="3464026876"/>
      </p:ext>
    </p:extLst>
  </p:cSld>
  <p:clrMapOvr>
    <a:masterClrMapping/>
  </p:clrMapOvr>
  <mc:AlternateContent xmlns:mc="http://schemas.openxmlformats.org/markup-compatibility/2006" xmlns:p14="http://schemas.microsoft.com/office/powerpoint/2010/main">
    <mc:Choice Requires="p14">
      <p:transition spd="slow" p14:dur="2000" advTm="16000">
        <p14:ferris dir="l"/>
      </p:transition>
    </mc:Choice>
    <mc:Fallback xmlns="">
      <p:transition spd="slow"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1" fill="hold"/>
                                        <p:tgtEl>
                                          <p:spTgt spid="7"/>
                                        </p:tgtEl>
                                      </p:cBhvr>
                                    </p:cmd>
                                  </p:childTnLst>
                                </p:cTn>
                              </p:par>
                              <p:par>
                                <p:cTn id="7" presetID="64" presetClass="path" presetSubtype="0" accel="50000" decel="50000" fill="hold" nodeType="withEffect">
                                  <p:stCondLst>
                                    <p:cond delay="0"/>
                                  </p:stCondLst>
                                  <p:childTnLst>
                                    <p:animMotion origin="layout" path="M -0.02148 -0.01203 L -1.54961 -1.35856 " pathEditMode="relative" rAng="0" ptsTypes="AA">
                                      <p:cBhvr>
                                        <p:cTn id="8" dur="7000" fill="hold"/>
                                        <p:tgtEl>
                                          <p:spTgt spid="4"/>
                                        </p:tgtEl>
                                        <p:attrNameLst>
                                          <p:attrName>ppt_x</p:attrName>
                                          <p:attrName>ppt_y</p:attrName>
                                        </p:attrNameLst>
                                      </p:cBhvr>
                                      <p:rCtr x="-76406" y="-67338"/>
                                    </p:animMotion>
                                  </p:childTnLst>
                                </p:cTn>
                              </p:par>
                            </p:childTnLst>
                          </p:cTn>
                        </p:par>
                        <p:par>
                          <p:cTn id="9" fill="hold">
                            <p:stCondLst>
                              <p:cond delay="15751"/>
                            </p:stCondLst>
                            <p:childTnLst>
                              <p:par>
                                <p:cTn id="10" presetID="1" presetClass="mediacall" presetSubtype="0" fill="hold" nodeType="afterEffect">
                                  <p:stCondLst>
                                    <p:cond delay="0"/>
                                  </p:stCondLst>
                                  <p:childTnLst>
                                    <p:cmd type="call" cmd="playFrom(0.0)">
                                      <p:cBhvr>
                                        <p:cTn id="11"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7"/>
                </p:tgtEl>
              </p:cMediaNode>
            </p:audio>
            <p:audio>
              <p:cMediaNode vol="26829" numSld="999" showWhenStopped="0">
                <p:cTn id="13"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134435" y="272954"/>
            <a:ext cx="5122460" cy="657581"/>
          </a:xfrm>
          <a:solidFill>
            <a:schemeClr val="bg1">
              <a:lumMod val="95000"/>
            </a:schemeClr>
          </a:solidFill>
          <a:ln>
            <a:solidFill>
              <a:schemeClr val="tx1"/>
            </a:solidFill>
          </a:ln>
        </p:spPr>
        <p:txBody>
          <a:bodyPr>
            <a:normAutofit/>
          </a:bodyPr>
          <a:lstStyle/>
          <a:p>
            <a:r>
              <a:rPr lang="ru-RU" sz="3200" dirty="0">
                <a:latin typeface="Times New Roman" panose="02020603050405020304" pitchFamily="18" charset="0"/>
                <a:cs typeface="Times New Roman" panose="02020603050405020304" pitchFamily="18" charset="0"/>
              </a:rPr>
              <a:t>Зинаида Абрамовна </a:t>
            </a:r>
            <a:r>
              <a:rPr lang="ru-RU" sz="3200" dirty="0" err="1">
                <a:latin typeface="Times New Roman" panose="02020603050405020304" pitchFamily="18" charset="0"/>
                <a:cs typeface="Times New Roman" panose="02020603050405020304" pitchFamily="18" charset="0"/>
              </a:rPr>
              <a:t>Горман</a:t>
            </a:r>
            <a:endParaRPr lang="ru-RU" sz="32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486769" y="1814181"/>
            <a:ext cx="4794914" cy="4054357"/>
          </a:xfrm>
          <a:solidFill>
            <a:schemeClr val="bg1">
              <a:lumMod val="95000"/>
            </a:schemeClr>
          </a:solidFill>
          <a:ln>
            <a:solidFill>
              <a:schemeClr val="tx1"/>
            </a:solidFill>
          </a:ln>
        </p:spPr>
        <p:txBody>
          <a:bodyPr>
            <a:normAutofit/>
          </a:bodyPr>
          <a:lstStyle/>
          <a:p>
            <a:pPr algn="just"/>
            <a:r>
              <a:rPr lang="ru-RU" sz="2000" dirty="0">
                <a:latin typeface="Times New Roman" panose="02020603050405020304" pitchFamily="18" charset="0"/>
                <a:cs typeface="Times New Roman" panose="02020603050405020304" pitchFamily="18" charset="0"/>
              </a:rPr>
              <a:t>Начальник особого отдела 46-го полка, капитан.</a:t>
            </a:r>
          </a:p>
          <a:p>
            <a:pPr algn="just"/>
            <a:r>
              <a:rPr lang="ru-RU" sz="2000" dirty="0">
                <a:latin typeface="Times New Roman" panose="02020603050405020304" pitchFamily="18" charset="0"/>
                <a:cs typeface="Times New Roman" panose="02020603050405020304" pitchFamily="18" charset="0"/>
              </a:rPr>
              <a:t>Из воспоминаний:</a:t>
            </a:r>
          </a:p>
          <a:p>
            <a:pPr algn="just"/>
            <a:r>
              <a:rPr lang="ru-RU" sz="2000" dirty="0">
                <a:latin typeface="Times New Roman" panose="02020603050405020304" pitchFamily="18" charset="0"/>
                <a:cs typeface="Times New Roman" panose="02020603050405020304" pitchFamily="18" charset="0"/>
              </a:rPr>
              <a:t>«После освобождения Белоруссии работник нашего штаба Зина </a:t>
            </a:r>
            <a:r>
              <a:rPr lang="ru-RU" sz="2000" dirty="0" err="1">
                <a:latin typeface="Times New Roman" panose="02020603050405020304" pitchFamily="18" charset="0"/>
                <a:cs typeface="Times New Roman" panose="02020603050405020304" pitchFamily="18" charset="0"/>
              </a:rPr>
              <a:t>Горман</a:t>
            </a:r>
            <a:r>
              <a:rPr lang="ru-RU" sz="2000" dirty="0">
                <a:latin typeface="Times New Roman" panose="02020603050405020304" pitchFamily="18" charset="0"/>
                <a:cs typeface="Times New Roman" panose="02020603050405020304" pitchFamily="18" charset="0"/>
              </a:rPr>
              <a:t> съездила в деревню, где ее отец работал в колхозе. Туда она на лето отправила своего маленького сына в июне 1941 года. Вернулась почерневшая от горя. Всех евреев уничтожили. Кого-то расстреляли, а большинство закопали в землю живыми... Когда она смогла говорить, слушать ее было невозможно. </a:t>
            </a: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6" cstate="print"/>
          <a:stretch>
            <a:fillRect/>
          </a:stretch>
        </p:blipFill>
        <p:spPr>
          <a:xfrm>
            <a:off x="7977544" y="1331521"/>
            <a:ext cx="3333750" cy="5019675"/>
          </a:xfrm>
          <a:prstGeom prst="rect">
            <a:avLst/>
          </a:prstGeom>
          <a:ln>
            <a:solidFill>
              <a:schemeClr val="tx1"/>
            </a:solidFill>
          </a:ln>
        </p:spPr>
      </p:pic>
      <p:pic>
        <p:nvPicPr>
          <p:cNvPr id="5" name="10">
            <a:hlinkClick r:id="" action="ppaction://media"/>
          </p:cNvPr>
          <p:cNvPicPr>
            <a:picLocks noChangeAspect="1"/>
          </p:cNvPicPr>
          <p:nvPr>
            <a:audioFile r:link="rId2"/>
            <p:extLst>
              <p:ext uri="{DAA4B4D4-6D71-4841-9C94-3DE7FCFB9230}">
                <p14:media xmlns:p14="http://schemas.microsoft.com/office/powerpoint/2010/main" r:embed="rId3">
                  <p14:trim end="770.3125"/>
                </p14:media>
              </p:ext>
            </p:extLst>
          </p:nvPr>
        </p:nvPicPr>
        <p:blipFill>
          <a:blip r:embed="rId7" cstate="print"/>
          <a:stretch>
            <a:fillRect/>
          </a:stretch>
        </p:blipFill>
        <p:spPr>
          <a:xfrm>
            <a:off x="550937" y="220817"/>
            <a:ext cx="609600" cy="609600"/>
          </a:xfrm>
          <a:prstGeom prst="rect">
            <a:avLst/>
          </a:prstGeom>
        </p:spPr>
      </p:pic>
    </p:spTree>
    <p:extLst>
      <p:ext uri="{BB962C8B-B14F-4D97-AF65-F5344CB8AC3E}">
        <p14:creationId xmlns:p14="http://schemas.microsoft.com/office/powerpoint/2010/main" val="18916730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000">
        <p14:prism isContent="1"/>
      </p:transition>
    </mc:Choice>
    <mc:Fallback xmlns="">
      <p:transition spd="slow"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929720" y="368488"/>
            <a:ext cx="5709313" cy="657581"/>
          </a:xfrm>
          <a:solidFill>
            <a:schemeClr val="bg1">
              <a:lumMod val="95000"/>
            </a:schemeClr>
          </a:solidFill>
          <a:ln>
            <a:solidFill>
              <a:schemeClr val="tx1"/>
            </a:solidFill>
          </a:ln>
        </p:spPr>
        <p:txBody>
          <a:bodyPr>
            <a:normAutofit/>
          </a:bodyPr>
          <a:lstStyle/>
          <a:p>
            <a:r>
              <a:rPr lang="ru-RU" sz="3200" dirty="0">
                <a:latin typeface="Times New Roman" panose="02020603050405020304" pitchFamily="18" charset="0"/>
                <a:cs typeface="Times New Roman" panose="02020603050405020304" pitchFamily="18" charset="0"/>
              </a:rPr>
              <a:t>Мэри Иосифовна </a:t>
            </a:r>
            <a:r>
              <a:rPr lang="ru-RU" sz="3200" dirty="0" err="1">
                <a:latin typeface="Times New Roman" panose="02020603050405020304" pitchFamily="18" charset="0"/>
                <a:cs typeface="Times New Roman" panose="02020603050405020304" pitchFamily="18" charset="0"/>
              </a:rPr>
              <a:t>Жуковицкая</a:t>
            </a:r>
            <a:endParaRPr lang="ru-RU" sz="32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282054" y="1855125"/>
            <a:ext cx="5613779" cy="4286368"/>
          </a:xfrm>
          <a:solidFill>
            <a:schemeClr val="bg1">
              <a:lumMod val="95000"/>
            </a:schemeClr>
          </a:solidFill>
          <a:ln>
            <a:solidFill>
              <a:schemeClr val="tx1"/>
            </a:solidFill>
          </a:ln>
        </p:spPr>
        <p:txBody>
          <a:bodyPr>
            <a:normAutofit/>
          </a:bodyPr>
          <a:lstStyle/>
          <a:p>
            <a:pPr algn="just"/>
            <a:r>
              <a:rPr lang="ru-RU" sz="2000" dirty="0" err="1">
                <a:latin typeface="Times New Roman" panose="02020603050405020304" pitchFamily="18" charset="0"/>
                <a:cs typeface="Times New Roman" panose="02020603050405020304" pitchFamily="18" charset="0"/>
              </a:rPr>
              <a:t>Адьютант</a:t>
            </a:r>
            <a:r>
              <a:rPr lang="ru-RU" sz="2000" dirty="0">
                <a:latin typeface="Times New Roman" panose="02020603050405020304" pitchFamily="18" charset="0"/>
                <a:cs typeface="Times New Roman" panose="02020603050405020304" pitchFamily="18" charset="0"/>
              </a:rPr>
              <a:t> эскадрильи 46-го полка, гвардии лейтенант.</a:t>
            </a:r>
          </a:p>
          <a:p>
            <a:pPr algn="just"/>
            <a:r>
              <a:rPr lang="ru-RU" sz="2000" dirty="0">
                <a:latin typeface="Times New Roman" panose="02020603050405020304" pitchFamily="18" charset="0"/>
                <a:cs typeface="Times New Roman" panose="02020603050405020304" pitchFamily="18" charset="0"/>
              </a:rPr>
              <a:t>Окончила семилетку, ФЗУ. Работала на Днепропетровском вагоноремонтном заводе. Как-то к ним на завод пришел начальник аэроклуба и прочитал прочувственную лекцию о советской авиации. В 1938 году стала членом группы мотористов в аэроклубе. С мая 1942 года - в действующей армии. Участвовала в сражениях за Кавказ, освобождении Кубани, Крыма и Белоруссии; дошла до Германии.</a:t>
            </a:r>
          </a:p>
          <a:p>
            <a:pPr algn="just"/>
            <a:r>
              <a:rPr lang="ru-RU" sz="2000" dirty="0">
                <a:latin typeface="Times New Roman" panose="02020603050405020304" pitchFamily="18" charset="0"/>
                <a:cs typeface="Times New Roman" panose="02020603050405020304" pitchFamily="18" charset="0"/>
              </a:rPr>
              <a:t>Награды: ордена Отечественной войны 2-й степени, Красной Звезды, медалями. </a:t>
            </a: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6" cstate="print"/>
          <a:stretch>
            <a:fillRect/>
          </a:stretch>
        </p:blipFill>
        <p:spPr>
          <a:xfrm>
            <a:off x="7696528" y="1371739"/>
            <a:ext cx="3904068" cy="5253140"/>
          </a:xfrm>
          <a:prstGeom prst="rect">
            <a:avLst/>
          </a:prstGeom>
          <a:ln>
            <a:solidFill>
              <a:schemeClr val="tx1"/>
            </a:solidFill>
          </a:ln>
        </p:spPr>
      </p:pic>
      <p:pic>
        <p:nvPicPr>
          <p:cNvPr id="5" name="11">
            <a:hlinkClick r:id="" action="ppaction://media"/>
          </p:cNvPr>
          <p:cNvPicPr>
            <a:picLocks noChangeAspect="1"/>
          </p:cNvPicPr>
          <p:nvPr>
            <a:audioFile r:link="rId2"/>
            <p:extLst>
              <p:ext uri="{DAA4B4D4-6D71-4841-9C94-3DE7FCFB9230}">
                <p14:media xmlns:p14="http://schemas.microsoft.com/office/powerpoint/2010/main" r:embed="rId3">
                  <p14:trim end="24706.3125"/>
                </p14:media>
              </p:ext>
            </p:extLst>
          </p:nvPr>
        </p:nvPicPr>
        <p:blipFill>
          <a:blip r:embed="rId7" cstate="print"/>
          <a:stretch>
            <a:fillRect/>
          </a:stretch>
        </p:blipFill>
        <p:spPr>
          <a:xfrm>
            <a:off x="636011" y="368488"/>
            <a:ext cx="609600" cy="609600"/>
          </a:xfrm>
          <a:prstGeom prst="rect">
            <a:avLst/>
          </a:prstGeom>
        </p:spPr>
      </p:pic>
    </p:spTree>
    <p:extLst>
      <p:ext uri="{BB962C8B-B14F-4D97-AF65-F5344CB8AC3E}">
        <p14:creationId xmlns:p14="http://schemas.microsoft.com/office/powerpoint/2010/main" val="15000591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advTm="39000">
        <p15:prstTrans prst="fallOver"/>
      </p:transition>
    </mc:Choice>
    <mc:Fallback xmlns="">
      <p:transition spd="slow" advTm="3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066196" y="259306"/>
            <a:ext cx="5559643" cy="562047"/>
          </a:xfrm>
          <a:solidFill>
            <a:schemeClr val="bg1">
              <a:lumMod val="95000"/>
            </a:schemeClr>
          </a:solidFill>
          <a:ln>
            <a:solidFill>
              <a:schemeClr val="tx1"/>
            </a:solidFill>
          </a:ln>
        </p:spPr>
        <p:txBody>
          <a:bodyPr>
            <a:noAutofit/>
          </a:bodyPr>
          <a:lstStyle/>
          <a:p>
            <a:r>
              <a:rPr lang="ru-RU" sz="3200" dirty="0">
                <a:latin typeface="Times New Roman" panose="02020603050405020304" pitchFamily="18" charset="0"/>
                <a:cs typeface="Times New Roman" panose="02020603050405020304" pitchFamily="18" charset="0"/>
              </a:rPr>
              <a:t>Анна Григорьевна Высоцкая</a:t>
            </a:r>
          </a:p>
        </p:txBody>
      </p:sp>
      <p:sp>
        <p:nvSpPr>
          <p:cNvPr id="3" name="Подзаголовок 2"/>
          <p:cNvSpPr>
            <a:spLocks noGrp="1"/>
          </p:cNvSpPr>
          <p:nvPr>
            <p:ph type="subTitle" idx="1"/>
          </p:nvPr>
        </p:nvSpPr>
        <p:spPr>
          <a:xfrm>
            <a:off x="923498" y="1650407"/>
            <a:ext cx="4644789" cy="3972471"/>
          </a:xfrm>
          <a:solidFill>
            <a:schemeClr val="bg1">
              <a:lumMod val="95000"/>
            </a:schemeClr>
          </a:solidFill>
          <a:ln>
            <a:solidFill>
              <a:schemeClr val="tx1"/>
            </a:solidFill>
          </a:ln>
        </p:spPr>
        <p:txBody>
          <a:bodyPr>
            <a:normAutofit/>
          </a:bodyPr>
          <a:lstStyle/>
          <a:p>
            <a:pPr algn="just"/>
            <a:r>
              <a:rPr lang="ru-RU" sz="2000" dirty="0">
                <a:latin typeface="Times New Roman" panose="02020603050405020304" pitchFamily="18" charset="0"/>
                <a:cs typeface="Times New Roman" panose="02020603050405020304" pitchFamily="18" charset="0"/>
              </a:rPr>
              <a:t>В 1941 году Анна Высоцкая ушла на фронт. Вместе с ней были зачислены в ряды Красной Армии три её брата — Яков, Антон и Леонид. Домой вернулся только Яков.</a:t>
            </a:r>
          </a:p>
          <a:p>
            <a:pPr algn="just"/>
            <a:r>
              <a:rPr lang="ru-RU" sz="2000" dirty="0">
                <a:latin typeface="Times New Roman" panose="02020603050405020304" pitchFamily="18" charset="0"/>
                <a:cs typeface="Times New Roman" panose="02020603050405020304" pitchFamily="18" charset="0"/>
              </a:rPr>
              <a:t>Высоцкая была зачислена 145-й отдельную авиаэскадрильи, выполнявшей задания командования по связи и базировавшуюся в Тбилиси. Затем перешла в женский 46-й гвардейский ночной бомбардировочный авиационный полк. Стала лётчицей в звене Марины </a:t>
            </a:r>
            <a:r>
              <a:rPr lang="ru-RU" sz="2000" dirty="0" err="1">
                <a:latin typeface="Times New Roman" panose="02020603050405020304" pitchFamily="18" charset="0"/>
                <a:cs typeface="Times New Roman" panose="02020603050405020304" pitchFamily="18" charset="0"/>
              </a:rPr>
              <a:t>Чечнёвой</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6" cstate="print"/>
          <a:stretch>
            <a:fillRect/>
          </a:stretch>
        </p:blipFill>
        <p:spPr>
          <a:xfrm>
            <a:off x="7619998" y="1206306"/>
            <a:ext cx="3680347" cy="5184723"/>
          </a:xfrm>
          <a:prstGeom prst="rect">
            <a:avLst/>
          </a:prstGeom>
          <a:solidFill>
            <a:srgbClr val="BCB8B8"/>
          </a:solidFill>
          <a:ln>
            <a:solidFill>
              <a:schemeClr val="tx1"/>
            </a:solidFill>
          </a:ln>
        </p:spPr>
      </p:pic>
      <p:pic>
        <p:nvPicPr>
          <p:cNvPr id="5" name="12">
            <a:hlinkClick r:id="" action="ppaction://media"/>
          </p:cNvPr>
          <p:cNvPicPr>
            <a:picLocks noChangeAspect="1"/>
          </p:cNvPicPr>
          <p:nvPr>
            <a:audioFile r:link="rId2"/>
            <p:extLst>
              <p:ext uri="{DAA4B4D4-6D71-4841-9C94-3DE7FCFB9230}">
                <p14:media xmlns:p14="http://schemas.microsoft.com/office/powerpoint/2010/main" r:embed="rId3">
                  <p14:trim end="1463.3125"/>
                </p14:media>
              </p:ext>
            </p:extLst>
          </p:nvPr>
        </p:nvPicPr>
        <p:blipFill>
          <a:blip r:embed="rId7" cstate="print"/>
          <a:stretch>
            <a:fillRect/>
          </a:stretch>
        </p:blipFill>
        <p:spPr>
          <a:xfrm>
            <a:off x="481263" y="191700"/>
            <a:ext cx="609600" cy="609600"/>
          </a:xfrm>
          <a:prstGeom prst="rect">
            <a:avLst/>
          </a:prstGeom>
        </p:spPr>
      </p:pic>
    </p:spTree>
    <p:extLst>
      <p:ext uri="{BB962C8B-B14F-4D97-AF65-F5344CB8AC3E}">
        <p14:creationId xmlns:p14="http://schemas.microsoft.com/office/powerpoint/2010/main" val="42198619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2000">
        <p14:warp dir="in"/>
      </p:transition>
    </mc:Choice>
    <mc:Fallback>
      <p:transition spd="slow"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11856" y="177421"/>
            <a:ext cx="5531893" cy="616638"/>
          </a:xfrm>
          <a:solidFill>
            <a:schemeClr val="bg1">
              <a:lumMod val="95000"/>
            </a:schemeClr>
          </a:solidFill>
          <a:ln>
            <a:solidFill>
              <a:schemeClr val="tx1"/>
            </a:solidFill>
          </a:ln>
        </p:spPr>
        <p:txBody>
          <a:bodyPr>
            <a:normAutofit/>
          </a:bodyPr>
          <a:lstStyle/>
          <a:p>
            <a:r>
              <a:rPr lang="ru-RU" sz="3200" dirty="0">
                <a:latin typeface="Times New Roman" panose="02020603050405020304" pitchFamily="18" charset="0"/>
                <a:cs typeface="Times New Roman" panose="02020603050405020304" pitchFamily="18" charset="0"/>
              </a:rPr>
              <a:t>Достижения «Ночных ведьм»</a:t>
            </a:r>
          </a:p>
        </p:txBody>
      </p:sp>
      <p:sp>
        <p:nvSpPr>
          <p:cNvPr id="3" name="Подзаголовок 2"/>
          <p:cNvSpPr>
            <a:spLocks noGrp="1"/>
          </p:cNvSpPr>
          <p:nvPr>
            <p:ph type="subTitle" idx="1"/>
          </p:nvPr>
        </p:nvSpPr>
        <p:spPr>
          <a:xfrm>
            <a:off x="281145" y="955702"/>
            <a:ext cx="5299880" cy="5759355"/>
          </a:xfrm>
          <a:solidFill>
            <a:schemeClr val="bg1">
              <a:lumMod val="95000"/>
            </a:schemeClr>
          </a:solidFill>
          <a:ln>
            <a:solidFill>
              <a:schemeClr val="tx1"/>
            </a:solidFill>
          </a:ln>
        </p:spPr>
        <p:txBody>
          <a:bodyPr>
            <a:normAutofit fontScale="85000" lnSpcReduction="10000"/>
          </a:bodyPr>
          <a:lstStyle/>
          <a:p>
            <a:pPr algn="just"/>
            <a:r>
              <a:rPr lang="ru-RU" dirty="0">
                <a:latin typeface="Times New Roman" panose="02020603050405020304" pitchFamily="18" charset="0"/>
                <a:cs typeface="Times New Roman" panose="02020603050405020304" pitchFamily="18" charset="0"/>
              </a:rPr>
              <a:t>На счету женского полка 23 672 боевых вылета. В среднем «на земле» девушки отдыхали 5 – 8 минут и снова устремлялись в небо. Летом они могли поднимать самолет за одну ночь до 6 – 8 раз, а зимой эта цифра увеличивалась до 12 полетов.</a:t>
            </a:r>
          </a:p>
          <a:p>
            <a:pPr algn="just"/>
            <a:r>
              <a:rPr lang="ru-RU" dirty="0">
                <a:latin typeface="Times New Roman" panose="02020603050405020304" pitchFamily="18" charset="0"/>
                <a:cs typeface="Times New Roman" panose="02020603050405020304" pitchFamily="18" charset="0"/>
              </a:rPr>
              <a:t>Общее количество часов в воздухе 28 676, что составляет 1 191 сутки.</a:t>
            </a:r>
          </a:p>
          <a:p>
            <a:pPr algn="just"/>
            <a:r>
              <a:rPr lang="ru-RU" dirty="0">
                <a:latin typeface="Times New Roman" panose="02020603050405020304" pitchFamily="18" charset="0"/>
                <a:cs typeface="Times New Roman" panose="02020603050405020304" pitchFamily="18" charset="0"/>
              </a:rPr>
              <a:t>На вражеские позиции было сброшено больше 3 000 тонн бомб и 26 тысяч зажигательных снарядов. Девушки полностью уничтожили 17 переправ, 2 ж/д станций, 9 эшелонов, 26 складов, 86 огневых точек.</a:t>
            </a:r>
          </a:p>
          <a:p>
            <a:pPr algn="just"/>
            <a:r>
              <a:rPr lang="ru-RU" dirty="0">
                <a:latin typeface="Times New Roman" panose="02020603050405020304" pitchFamily="18" charset="0"/>
                <a:cs typeface="Times New Roman" panose="02020603050405020304" pitchFamily="18" charset="0"/>
              </a:rPr>
              <a:t>Летчицы инициировали 1092 взрыва большой мощности и 811 пожаров.</a:t>
            </a:r>
          </a:p>
          <a:p>
            <a:pPr algn="just"/>
            <a:r>
              <a:rPr lang="ru-RU" dirty="0">
                <a:latin typeface="Times New Roman" panose="02020603050405020304" pitchFamily="18" charset="0"/>
                <a:cs typeface="Times New Roman" panose="02020603050405020304" pitchFamily="18" charset="0"/>
              </a:rPr>
              <a:t>Помогали они и попавшим в окружение бойцам Красной армии, сбрасывая мешки с боеприпасами и продовольствием. До середины 1944 года летчицы не использовали парашюты, предпочитая им дополнительный запас бомб. </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endParaRPr lang="ru-RU" dirty="0"/>
          </a:p>
          <a:p>
            <a:endParaRPr lang="ru-RU" dirty="0"/>
          </a:p>
          <a:p>
            <a:endParaRPr lang="ru-RU" dirty="0"/>
          </a:p>
          <a:p>
            <a:endParaRPr lang="ru-RU" dirty="0"/>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6643" y="1288281"/>
            <a:ext cx="6134212" cy="3353369"/>
          </a:xfrm>
          <a:prstGeom prst="rect">
            <a:avLst/>
          </a:prstGeom>
          <a:ln>
            <a:solidFill>
              <a:schemeClr val="tx1"/>
            </a:solidFill>
          </a:ln>
        </p:spPr>
      </p:pic>
      <p:sp>
        <p:nvSpPr>
          <p:cNvPr id="5" name="TextBox 4"/>
          <p:cNvSpPr txBox="1"/>
          <p:nvPr/>
        </p:nvSpPr>
        <p:spPr>
          <a:xfrm>
            <a:off x="5776643" y="5135872"/>
            <a:ext cx="6134212" cy="1015663"/>
          </a:xfrm>
          <a:prstGeom prst="rect">
            <a:avLst/>
          </a:prstGeom>
          <a:solidFill>
            <a:schemeClr val="bg1">
              <a:lumMod val="95000"/>
            </a:schemeClr>
          </a:solidFill>
          <a:ln>
            <a:solidFill>
              <a:schemeClr val="tx1"/>
            </a:solidFill>
          </a:ln>
        </p:spPr>
        <p:txBody>
          <a:bodyPr wrap="square" rtlCol="0">
            <a:spAutoFit/>
          </a:bodyPr>
          <a:lstStyle/>
          <a:p>
            <a:pPr algn="just"/>
            <a:r>
              <a:rPr lang="ru-RU" sz="2000" dirty="0">
                <a:latin typeface="Times New Roman" panose="02020603050405020304" pitchFamily="18" charset="0"/>
                <a:cs typeface="Times New Roman" panose="02020603050405020304" pitchFamily="18" charset="0"/>
              </a:rPr>
              <a:t>В середине октября 1945 года Дунькин полк расформировали. Основная часть летчиц вернулась к мирной жизни</a:t>
            </a:r>
          </a:p>
        </p:txBody>
      </p:sp>
      <p:pic>
        <p:nvPicPr>
          <p:cNvPr id="6" name="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561474" y="184459"/>
            <a:ext cx="609600" cy="609600"/>
          </a:xfrm>
          <a:prstGeom prst="rect">
            <a:avLst/>
          </a:prstGeom>
        </p:spPr>
      </p:pic>
    </p:spTree>
    <p:extLst>
      <p:ext uri="{BB962C8B-B14F-4D97-AF65-F5344CB8AC3E}">
        <p14:creationId xmlns:p14="http://schemas.microsoft.com/office/powerpoint/2010/main" val="2889387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advTm="66000">
        <p15:prstTrans prst="peelOff"/>
      </p:transition>
    </mc:Choice>
    <mc:Fallback>
      <p:transition spd="slow" advTm="6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5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7069015" y="1829969"/>
            <a:ext cx="3995226" cy="4401205"/>
          </a:xfrm>
          <a:prstGeom prst="rect">
            <a:avLst/>
          </a:prstGeom>
          <a:solidFill>
            <a:schemeClr val="bg1">
              <a:lumMod val="95000"/>
            </a:schemeClr>
          </a:solidFill>
          <a:ln>
            <a:solidFill>
              <a:schemeClr val="tx1"/>
            </a:solidFill>
          </a:ln>
        </p:spPr>
        <p:txBody>
          <a:bodyPr wrap="square" rtlCol="0">
            <a:spAutoFit/>
          </a:bodyPr>
          <a:lstStyle/>
          <a:p>
            <a:r>
              <a:rPr lang="ru-RU" sz="2000" dirty="0">
                <a:latin typeface="Times New Roman" panose="02020603050405020304" pitchFamily="18" charset="0"/>
                <a:cs typeface="Times New Roman" panose="02020603050405020304" pitchFamily="18" charset="0"/>
              </a:rPr>
              <a:t>А мы шутили, знали ведь мы:</a:t>
            </a:r>
          </a:p>
          <a:p>
            <a:r>
              <a:rPr lang="ru-RU" sz="2000" dirty="0">
                <a:latin typeface="Times New Roman" panose="02020603050405020304" pitchFamily="18" charset="0"/>
                <a:cs typeface="Times New Roman" panose="02020603050405020304" pitchFamily="18" charset="0"/>
              </a:rPr>
              <a:t>Мужское дело – воевать.</a:t>
            </a:r>
          </a:p>
          <a:p>
            <a:r>
              <a:rPr lang="ru-RU" sz="2000" dirty="0">
                <a:latin typeface="Times New Roman" panose="02020603050405020304" pitchFamily="18" charset="0"/>
                <a:cs typeface="Times New Roman" panose="02020603050405020304" pitchFamily="18" charset="0"/>
              </a:rPr>
              <a:t>Ах, эта “швейная машинка”…</a:t>
            </a:r>
          </a:p>
          <a:p>
            <a:r>
              <a:rPr lang="ru-RU" sz="2000" dirty="0">
                <a:latin typeface="Times New Roman" panose="02020603050405020304" pitchFamily="18" charset="0"/>
                <a:cs typeface="Times New Roman" panose="02020603050405020304" pitchFamily="18" charset="0"/>
              </a:rPr>
              <a:t>Полёт у “этажерки” тих…</a:t>
            </a:r>
          </a:p>
          <a:p>
            <a:r>
              <a:rPr lang="ru-RU" sz="2000" dirty="0">
                <a:latin typeface="Times New Roman" panose="02020603050405020304" pitchFamily="18" charset="0"/>
                <a:cs typeface="Times New Roman" panose="02020603050405020304" pitchFamily="18" charset="0"/>
              </a:rPr>
              <a:t>Летит ночная “керосинка”…</a:t>
            </a:r>
          </a:p>
          <a:p>
            <a:r>
              <a:rPr lang="ru-RU" sz="2000" dirty="0">
                <a:latin typeface="Times New Roman" panose="02020603050405020304" pitchFamily="18" charset="0"/>
                <a:cs typeface="Times New Roman" panose="02020603050405020304" pitchFamily="18" charset="0"/>
              </a:rPr>
              <a:t>А фрицы в панике от них.</a:t>
            </a:r>
          </a:p>
          <a:p>
            <a:r>
              <a:rPr lang="ru-RU" sz="2000" dirty="0">
                <a:latin typeface="Times New Roman" panose="02020603050405020304" pitchFamily="18" charset="0"/>
                <a:cs typeface="Times New Roman" panose="02020603050405020304" pitchFamily="18" charset="0"/>
              </a:rPr>
              <a:t>На плечи в сумках почтальонок,</a:t>
            </a:r>
          </a:p>
          <a:p>
            <a:r>
              <a:rPr lang="ru-RU" sz="2000" dirty="0">
                <a:latin typeface="Times New Roman" panose="02020603050405020304" pitchFamily="18" charset="0"/>
                <a:cs typeface="Times New Roman" panose="02020603050405020304" pitchFamily="18" charset="0"/>
              </a:rPr>
              <a:t>Налитых будто бы свинцом,</a:t>
            </a:r>
          </a:p>
          <a:p>
            <a:r>
              <a:rPr lang="ru-RU" sz="2000" dirty="0">
                <a:latin typeface="Times New Roman" panose="02020603050405020304" pitchFamily="18" charset="0"/>
                <a:cs typeface="Times New Roman" panose="02020603050405020304" pitchFamily="18" charset="0"/>
              </a:rPr>
              <a:t>Давила тяжесть похоронок –</a:t>
            </a:r>
          </a:p>
          <a:p>
            <a:r>
              <a:rPr lang="ru-RU" sz="2000" dirty="0">
                <a:latin typeface="Times New Roman" panose="02020603050405020304" pitchFamily="18" charset="0"/>
                <a:cs typeface="Times New Roman" panose="02020603050405020304" pitchFamily="18" charset="0"/>
              </a:rPr>
              <a:t>“Войны не женское лицо”.</a:t>
            </a:r>
          </a:p>
          <a:p>
            <a:r>
              <a:rPr lang="ru-RU" sz="2000" dirty="0">
                <a:latin typeface="Times New Roman" panose="02020603050405020304" pitchFamily="18" charset="0"/>
                <a:cs typeface="Times New Roman" panose="02020603050405020304" pitchFamily="18" charset="0"/>
              </a:rPr>
              <a:t>Ракета, и в ночное небо –</a:t>
            </a:r>
          </a:p>
          <a:p>
            <a:r>
              <a:rPr lang="ru-RU" sz="2000" dirty="0">
                <a:latin typeface="Times New Roman" panose="02020603050405020304" pitchFamily="18" charset="0"/>
                <a:cs typeface="Times New Roman" panose="02020603050405020304" pitchFamily="18" charset="0"/>
              </a:rPr>
              <a:t>“Рус фанер” за крылом крыло…</a:t>
            </a:r>
          </a:p>
          <a:p>
            <a:r>
              <a:rPr lang="ru-RU" sz="2000" dirty="0">
                <a:latin typeface="Times New Roman" panose="02020603050405020304" pitchFamily="18" charset="0"/>
                <a:cs typeface="Times New Roman" panose="02020603050405020304" pitchFamily="18" charset="0"/>
              </a:rPr>
              <a:t>Ну, что с того, что я там не был?</a:t>
            </a:r>
          </a:p>
          <a:p>
            <a:r>
              <a:rPr lang="ru-RU" sz="2000" dirty="0">
                <a:latin typeface="Times New Roman" panose="02020603050405020304" pitchFamily="18" charset="0"/>
                <a:cs typeface="Times New Roman" panose="02020603050405020304" pitchFamily="18" charset="0"/>
              </a:rPr>
              <a:t>Мне, просто, - так не повезло. </a:t>
            </a: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458351" y="1829970"/>
            <a:ext cx="3798278" cy="4401205"/>
          </a:xfrm>
          <a:prstGeom prst="rect">
            <a:avLst/>
          </a:prstGeom>
          <a:solidFill>
            <a:schemeClr val="bg1">
              <a:lumMod val="95000"/>
            </a:schemeClr>
          </a:solidFill>
          <a:ln>
            <a:solidFill>
              <a:schemeClr val="tx1"/>
            </a:solidFill>
          </a:ln>
        </p:spPr>
        <p:txBody>
          <a:bodyPr wrap="square" rtlCol="0">
            <a:spAutoFit/>
          </a:bodyPr>
          <a:lstStyle/>
          <a:p>
            <a:r>
              <a:rPr lang="ru-RU" sz="2000" dirty="0"/>
              <a:t> </a:t>
            </a:r>
            <a:r>
              <a:rPr lang="ru-RU" sz="2000" dirty="0">
                <a:latin typeface="Times New Roman" panose="02020603050405020304" pitchFamily="18" charset="0"/>
                <a:cs typeface="Times New Roman" panose="02020603050405020304" pitchFamily="18" charset="0"/>
              </a:rPr>
              <a:t>На плечи в сумках почтальонок,</a:t>
            </a:r>
          </a:p>
          <a:p>
            <a:r>
              <a:rPr lang="ru-RU" sz="2000" dirty="0">
                <a:latin typeface="Times New Roman" panose="02020603050405020304" pitchFamily="18" charset="0"/>
                <a:cs typeface="Times New Roman" panose="02020603050405020304" pitchFamily="18" charset="0"/>
              </a:rPr>
              <a:t>Налитых будто бы свинцом,</a:t>
            </a:r>
          </a:p>
          <a:p>
            <a:r>
              <a:rPr lang="ru-RU" sz="2000" dirty="0">
                <a:latin typeface="Times New Roman" panose="02020603050405020304" pitchFamily="18" charset="0"/>
                <a:cs typeface="Times New Roman" panose="02020603050405020304" pitchFamily="18" charset="0"/>
              </a:rPr>
              <a:t>Давила тяжесть похоронок –</a:t>
            </a:r>
          </a:p>
          <a:p>
            <a:r>
              <a:rPr lang="ru-RU" sz="2000" dirty="0">
                <a:latin typeface="Times New Roman" panose="02020603050405020304" pitchFamily="18" charset="0"/>
                <a:cs typeface="Times New Roman" panose="02020603050405020304" pitchFamily="18" charset="0"/>
              </a:rPr>
              <a:t>“Войны не женское лицо”...</a:t>
            </a:r>
          </a:p>
          <a:p>
            <a:r>
              <a:rPr lang="ru-RU" sz="2000" dirty="0">
                <a:latin typeface="Times New Roman" panose="02020603050405020304" pitchFamily="18" charset="0"/>
                <a:cs typeface="Times New Roman" panose="02020603050405020304" pitchFamily="18" charset="0"/>
              </a:rPr>
              <a:t>Война бросала похоронки,</a:t>
            </a:r>
          </a:p>
          <a:p>
            <a:r>
              <a:rPr lang="ru-RU" sz="2000" dirty="0">
                <a:latin typeface="Times New Roman" panose="02020603050405020304" pitchFamily="18" charset="0"/>
                <a:cs typeface="Times New Roman" panose="02020603050405020304" pitchFamily="18" charset="0"/>
              </a:rPr>
              <a:t>Давила болью всю страну,</a:t>
            </a:r>
          </a:p>
          <a:p>
            <a:r>
              <a:rPr lang="ru-RU" sz="2000" dirty="0">
                <a:latin typeface="Times New Roman" panose="02020603050405020304" pitchFamily="18" charset="0"/>
                <a:cs typeface="Times New Roman" panose="02020603050405020304" pitchFamily="18" charset="0"/>
              </a:rPr>
              <a:t>А эти милые девчонки</a:t>
            </a:r>
          </a:p>
          <a:p>
            <a:r>
              <a:rPr lang="ru-RU" sz="2000" dirty="0">
                <a:latin typeface="Times New Roman" panose="02020603050405020304" pitchFamily="18" charset="0"/>
                <a:cs typeface="Times New Roman" panose="02020603050405020304" pitchFamily="18" charset="0"/>
              </a:rPr>
              <a:t>Спешили в небо на войну.</a:t>
            </a:r>
          </a:p>
          <a:p>
            <a:r>
              <a:rPr lang="ru-RU" sz="2000" dirty="0">
                <a:latin typeface="Times New Roman" panose="02020603050405020304" pitchFamily="18" charset="0"/>
                <a:cs typeface="Times New Roman" panose="02020603050405020304" pitchFamily="18" charset="0"/>
              </a:rPr>
              <a:t>Из медсанбатов удирали,</a:t>
            </a:r>
          </a:p>
          <a:p>
            <a:r>
              <a:rPr lang="ru-RU" sz="2000" dirty="0">
                <a:latin typeface="Times New Roman" panose="02020603050405020304" pitchFamily="18" charset="0"/>
                <a:cs typeface="Times New Roman" panose="02020603050405020304" pitchFamily="18" charset="0"/>
              </a:rPr>
              <a:t>Едва лишь сняты с раны швы,</a:t>
            </a:r>
          </a:p>
          <a:p>
            <a:r>
              <a:rPr lang="ru-RU" sz="2000" dirty="0">
                <a:latin typeface="Times New Roman" panose="02020603050405020304" pitchFamily="18" charset="0"/>
                <a:cs typeface="Times New Roman" panose="02020603050405020304" pitchFamily="18" charset="0"/>
              </a:rPr>
              <a:t>И им не грезились медали,</a:t>
            </a:r>
          </a:p>
          <a:p>
            <a:r>
              <a:rPr lang="ru-RU" sz="2000" dirty="0">
                <a:latin typeface="Times New Roman" panose="02020603050405020304" pitchFamily="18" charset="0"/>
                <a:cs typeface="Times New Roman" panose="02020603050405020304" pitchFamily="18" charset="0"/>
              </a:rPr>
              <a:t>Дрались, чтоб не было войны.</a:t>
            </a:r>
          </a:p>
          <a:p>
            <a:r>
              <a:rPr lang="ru-RU" sz="2000" dirty="0">
                <a:latin typeface="Times New Roman" panose="02020603050405020304" pitchFamily="18" charset="0"/>
                <a:cs typeface="Times New Roman" panose="02020603050405020304" pitchFamily="18" charset="0"/>
              </a:rPr>
              <a:t>- Внимание!.. “Ночные ведьмы!”</a:t>
            </a:r>
          </a:p>
          <a:p>
            <a:r>
              <a:rPr lang="ru-RU" sz="2000" dirty="0">
                <a:latin typeface="Times New Roman" panose="02020603050405020304" pitchFamily="18" charset="0"/>
                <a:cs typeface="Times New Roman" panose="02020603050405020304" pitchFamily="18" charset="0"/>
              </a:rPr>
              <a:t>И фрицы в панике опять,</a:t>
            </a:r>
          </a:p>
        </p:txBody>
      </p:sp>
      <p:sp>
        <p:nvSpPr>
          <p:cNvPr id="10" name="TextBox 9"/>
          <p:cNvSpPr txBox="1"/>
          <p:nvPr/>
        </p:nvSpPr>
        <p:spPr>
          <a:xfrm>
            <a:off x="2067950" y="165295"/>
            <a:ext cx="7990449" cy="1077218"/>
          </a:xfrm>
          <a:prstGeom prst="rect">
            <a:avLst/>
          </a:prstGeom>
          <a:solidFill>
            <a:schemeClr val="bg1">
              <a:lumMod val="95000"/>
            </a:schemeClr>
          </a:solidFill>
          <a:ln>
            <a:solidFill>
              <a:schemeClr val="tx1"/>
            </a:solidFill>
          </a:ln>
        </p:spPr>
        <p:txBody>
          <a:bodyPr wrap="square" rtlCol="0">
            <a:spAutoFit/>
          </a:bodyPr>
          <a:lstStyle/>
          <a:p>
            <a:pPr algn="ctr"/>
            <a:r>
              <a:rPr lang="ru-RU" sz="3200" dirty="0">
                <a:latin typeface="Times New Roman" panose="02020603050405020304" pitchFamily="18" charset="0"/>
                <a:cs typeface="Times New Roman" panose="02020603050405020304" pitchFamily="18" charset="0"/>
              </a:rPr>
              <a:t>В НЕБЕ "НОЧНЫЕ ВЕДЬМЫ"!..</a:t>
            </a:r>
          </a:p>
          <a:p>
            <a:pPr algn="ctr"/>
            <a:r>
              <a:rPr lang="ru-RU" sz="3200" dirty="0">
                <a:latin typeface="Times New Roman" panose="02020603050405020304" pitchFamily="18" charset="0"/>
                <a:cs typeface="Times New Roman" panose="02020603050405020304" pitchFamily="18" charset="0"/>
              </a:rPr>
              <a:t>Пётр Звягинцев</a:t>
            </a:r>
          </a:p>
        </p:txBody>
      </p:sp>
      <p:pic>
        <p:nvPicPr>
          <p:cNvPr id="2" name="14">
            <a:hlinkClick r:id="" action="ppaction://media"/>
          </p:cNvPr>
          <p:cNvPicPr>
            <a:picLocks noChangeAspect="1"/>
          </p:cNvPicPr>
          <p:nvPr>
            <a:audioFile r:link="rId2"/>
            <p:extLst>
              <p:ext uri="{DAA4B4D4-6D71-4841-9C94-3DE7FCFB9230}">
                <p14:media xmlns:p14="http://schemas.microsoft.com/office/powerpoint/2010/main" r:embed="rId3">
                  <p14:trim end="6201.3125"/>
                </p14:media>
              </p:ext>
            </p:extLst>
          </p:nvPr>
        </p:nvPicPr>
        <p:blipFill>
          <a:blip r:embed="rId6" cstate="print"/>
          <a:stretch>
            <a:fillRect/>
          </a:stretch>
        </p:blipFill>
        <p:spPr>
          <a:xfrm>
            <a:off x="508536" y="399104"/>
            <a:ext cx="609600" cy="609600"/>
          </a:xfrm>
          <a:prstGeom prst="rect">
            <a:avLst/>
          </a:prstGeom>
        </p:spPr>
      </p:pic>
    </p:spTree>
    <p:extLst>
      <p:ext uri="{BB962C8B-B14F-4D97-AF65-F5344CB8AC3E}">
        <p14:creationId xmlns:p14="http://schemas.microsoft.com/office/powerpoint/2010/main" val="17167200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9000">
        <p14:ferris dir="l"/>
      </p:transition>
    </mc:Choice>
    <mc:Fallback xmlns="">
      <p:transition spd="slow" advTm="5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789529" y="614149"/>
            <a:ext cx="3716740" cy="602990"/>
          </a:xfrm>
          <a:solidFill>
            <a:schemeClr val="bg1">
              <a:lumMod val="95000"/>
            </a:schemeClr>
          </a:solidFill>
          <a:ln>
            <a:solidFill>
              <a:schemeClr val="tx1"/>
            </a:solidFill>
          </a:ln>
        </p:spPr>
        <p:txBody>
          <a:bodyPr>
            <a:normAutofit/>
          </a:bodyPr>
          <a:lstStyle/>
          <a:p>
            <a:r>
              <a:rPr lang="ru-RU" sz="3200" dirty="0">
                <a:latin typeface="Times New Roman" panose="02020603050405020304" pitchFamily="18" charset="0"/>
                <a:cs typeface="Times New Roman" panose="02020603050405020304" pitchFamily="18" charset="0"/>
              </a:rPr>
              <a:t>Список литературы </a:t>
            </a:r>
          </a:p>
        </p:txBody>
      </p:sp>
      <p:sp>
        <p:nvSpPr>
          <p:cNvPr id="3" name="Подзаголовок 2"/>
          <p:cNvSpPr>
            <a:spLocks noGrp="1"/>
          </p:cNvSpPr>
          <p:nvPr>
            <p:ph type="subTitle" idx="1"/>
          </p:nvPr>
        </p:nvSpPr>
        <p:spPr>
          <a:xfrm>
            <a:off x="324816" y="1981139"/>
            <a:ext cx="11425223" cy="4008181"/>
          </a:xfrm>
          <a:solidFill>
            <a:schemeClr val="bg1">
              <a:lumMod val="95000"/>
            </a:schemeClr>
          </a:solidFill>
          <a:ln>
            <a:solidFill>
              <a:schemeClr val="tx1"/>
            </a:solidFill>
          </a:ln>
        </p:spPr>
        <p:txBody>
          <a:bodyPr>
            <a:normAutofit/>
          </a:bodyPr>
          <a:lstStyle/>
          <a:p>
            <a:pPr algn="just"/>
            <a:r>
              <a:rPr lang="en-US" sz="2000" dirty="0">
                <a:latin typeface="Times New Roman" panose="02020603050405020304" pitchFamily="18" charset="0"/>
                <a:cs typeface="Times New Roman" panose="02020603050405020304" pitchFamily="18" charset="0"/>
              </a:rPr>
              <a:t>1 - </a:t>
            </a:r>
            <a:r>
              <a:rPr lang="en-US" sz="2000" dirty="0">
                <a:latin typeface="Times New Roman" panose="02020603050405020304" pitchFamily="18" charset="0"/>
                <a:cs typeface="Times New Roman" panose="02020603050405020304" pitchFamily="18" charset="0"/>
                <a:hlinkClick r:id="rId4"/>
              </a:rPr>
              <a:t>https://foma.ru/7-zhenshhin-geroev-velikoj-otechestvennoj-vojny.html</a:t>
            </a:r>
            <a:r>
              <a:rPr lang="ru-RU" sz="2000" dirty="0">
                <a:latin typeface="Times New Roman" panose="02020603050405020304" pitchFamily="18" charset="0"/>
                <a:cs typeface="Times New Roman" panose="02020603050405020304" pitchFamily="18" charset="0"/>
              </a:rPr>
              <a:t> -7 женщин-героев Великой Отечественной войны</a:t>
            </a:r>
            <a:endParaRPr lang="en-US"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2- </a:t>
            </a:r>
            <a:r>
              <a:rPr lang="en-US" sz="2000" dirty="0">
                <a:latin typeface="Times New Roman" panose="02020603050405020304" pitchFamily="18" charset="0"/>
                <a:cs typeface="Times New Roman" panose="02020603050405020304" pitchFamily="18" charset="0"/>
                <a:hlinkClick r:id="rId5"/>
              </a:rPr>
              <a:t>https://prizivniku.com/podrazdeleniya/588-zhenskiy-gvardeyskiy-polk</a:t>
            </a:r>
            <a:r>
              <a:rPr lang="ru-RU" sz="2000" dirty="0">
                <a:latin typeface="Times New Roman" panose="02020603050405020304" pitchFamily="18" charset="0"/>
                <a:cs typeface="Times New Roman" panose="02020603050405020304" pitchFamily="18" charset="0"/>
              </a:rPr>
              <a:t> - 588 женский гвардейский полк</a:t>
            </a:r>
          </a:p>
          <a:p>
            <a:pPr algn="just"/>
            <a:r>
              <a:rPr lang="ru-RU" sz="2000" dirty="0">
                <a:latin typeface="Times New Roman" panose="02020603050405020304" pitchFamily="18" charset="0"/>
                <a:cs typeface="Times New Roman" panose="02020603050405020304" pitchFamily="18" charset="0"/>
              </a:rPr>
              <a:t>3- </a:t>
            </a:r>
            <a:r>
              <a:rPr lang="en-US" sz="2000" dirty="0">
                <a:latin typeface="Times New Roman" panose="02020603050405020304" pitchFamily="18" charset="0"/>
                <a:cs typeface="Times New Roman" panose="02020603050405020304" pitchFamily="18" charset="0"/>
                <a:hlinkClick r:id="rId6"/>
              </a:rPr>
              <a:t>https://pikabu.ru/story/chto_byi_pomnili588_zhenskiy_polk_nochnyie_vedmyi_5896555</a:t>
            </a:r>
            <a:r>
              <a:rPr lang="ru-RU" sz="2000" dirty="0">
                <a:latin typeface="Times New Roman" panose="02020603050405020304" pitchFamily="18" charset="0"/>
                <a:cs typeface="Times New Roman" panose="02020603050405020304" pitchFamily="18" charset="0"/>
              </a:rPr>
              <a:t> -Что бы помнили: 588 женский полк "Ночные Ведьмы"</a:t>
            </a:r>
          </a:p>
          <a:p>
            <a:pPr algn="just"/>
            <a:r>
              <a:rPr lang="ru-RU" sz="2000" dirty="0">
                <a:latin typeface="Times New Roman" panose="02020603050405020304" pitchFamily="18" charset="0"/>
                <a:cs typeface="Times New Roman" panose="02020603050405020304" pitchFamily="18" charset="0"/>
              </a:rPr>
              <a:t>4- </a:t>
            </a:r>
            <a:r>
              <a:rPr lang="en-US" sz="2000" dirty="0">
                <a:latin typeface="Times New Roman" panose="02020603050405020304" pitchFamily="18" charset="0"/>
                <a:cs typeface="Times New Roman" panose="02020603050405020304" pitchFamily="18" charset="0"/>
                <a:hlinkClick r:id="rId7"/>
              </a:rPr>
              <a:t>https://news.jeps.ru/lichnaya-istoriya/evrei-na-vojne-evrejskie-devushki-iz-46-go-bombardirovochnogo-polka.html</a:t>
            </a:r>
            <a:r>
              <a:rPr lang="ru-RU" sz="2000" dirty="0">
                <a:latin typeface="Times New Roman" panose="02020603050405020304" pitchFamily="18" charset="0"/>
                <a:cs typeface="Times New Roman" panose="02020603050405020304" pitchFamily="18" charset="0"/>
              </a:rPr>
              <a:t> - «Ночные ведьмы». Еврейские девушки из 46-го полка</a:t>
            </a:r>
          </a:p>
          <a:p>
            <a:pPr algn="just"/>
            <a:r>
              <a:rPr lang="ru-RU" sz="2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hlinkClick r:id="rId8"/>
              </a:rPr>
              <a:t>https://library.by/portalus/modules/samizdat_poetry/readme.php?subaction=showfull&amp;id=1271531369&amp;archive=1460291280&amp;start_from=&amp;ucat=&amp;</a:t>
            </a:r>
            <a:r>
              <a:rPr lang="ru-RU" sz="2000" dirty="0">
                <a:latin typeface="Times New Roman" panose="02020603050405020304" pitchFamily="18" charset="0"/>
                <a:cs typeface="Times New Roman" panose="02020603050405020304" pitchFamily="18" charset="0"/>
              </a:rPr>
              <a:t> - В НЕБЕ "НОЧНЫЕ ВЕДЬМЫ"!..</a:t>
            </a:r>
          </a:p>
          <a:p>
            <a:pPr algn="just"/>
            <a:r>
              <a:rPr lang="ru-RU" sz="2000" dirty="0">
                <a:latin typeface="Times New Roman" panose="02020603050405020304" pitchFamily="18" charset="0"/>
                <a:cs typeface="Times New Roman" panose="02020603050405020304" pitchFamily="18" charset="0"/>
              </a:rPr>
              <a:t>6 - </a:t>
            </a:r>
            <a:r>
              <a:rPr lang="en-US" sz="2000" dirty="0">
                <a:latin typeface="Times New Roman" panose="02020603050405020304" pitchFamily="18" charset="0"/>
                <a:cs typeface="Times New Roman" panose="02020603050405020304" pitchFamily="18" charset="0"/>
                <a:hlinkClick r:id="rId9"/>
              </a:rPr>
              <a:t>https://obrazovaka.ru/evdokiya-bershanskaya-biografiya-kratko.html</a:t>
            </a:r>
            <a:r>
              <a:rPr lang="ru-RU" sz="2000" dirty="0">
                <a:latin typeface="Times New Roman" panose="02020603050405020304" pitchFamily="18" charset="0"/>
                <a:cs typeface="Times New Roman" panose="02020603050405020304" pitchFamily="18" charset="0"/>
              </a:rPr>
              <a:t> - Евдокия </a:t>
            </a:r>
            <a:r>
              <a:rPr lang="ru-RU" sz="2000" dirty="0" err="1">
                <a:latin typeface="Times New Roman" panose="02020603050405020304" pitchFamily="18" charset="0"/>
                <a:cs typeface="Times New Roman" panose="02020603050405020304" pitchFamily="18" charset="0"/>
              </a:rPr>
              <a:t>Бершанская</a:t>
            </a:r>
            <a:endParaRPr lang="ru-RU"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0457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5000">
        <p14:window dir="vert"/>
      </p:transition>
    </mc:Choice>
    <mc:Fallback xmlns="">
      <p:transition spd="slow"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91469" y="221611"/>
            <a:ext cx="5697940" cy="569959"/>
          </a:xfrm>
          <a:solidFill>
            <a:schemeClr val="bg1">
              <a:lumMod val="95000"/>
            </a:schemeClr>
          </a:solidFill>
          <a:ln>
            <a:solidFill>
              <a:schemeClr val="tx1"/>
            </a:solidFill>
          </a:ln>
        </p:spPr>
        <p:txBody>
          <a:bodyPr>
            <a:normAutofit/>
          </a:bodyPr>
          <a:lstStyle/>
          <a:p>
            <a:r>
              <a:rPr lang="ru-RU" sz="3200" dirty="0">
                <a:latin typeface="Times New Roman" panose="02020603050405020304" pitchFamily="18" charset="0"/>
                <a:cs typeface="Times New Roman" panose="02020603050405020304" pitchFamily="18" charset="0"/>
              </a:rPr>
              <a:t>Женщины – герои страны </a:t>
            </a:r>
          </a:p>
        </p:txBody>
      </p:sp>
      <p:sp>
        <p:nvSpPr>
          <p:cNvPr id="3" name="Подзаголовок 2"/>
          <p:cNvSpPr>
            <a:spLocks noGrp="1"/>
          </p:cNvSpPr>
          <p:nvPr>
            <p:ph type="subTitle" idx="1"/>
          </p:nvPr>
        </p:nvSpPr>
        <p:spPr>
          <a:xfrm>
            <a:off x="254759" y="1637418"/>
            <a:ext cx="4685732" cy="3795048"/>
          </a:xfrm>
          <a:solidFill>
            <a:schemeClr val="bg1">
              <a:lumMod val="95000"/>
            </a:schemeClr>
          </a:solidFill>
          <a:ln>
            <a:solidFill>
              <a:schemeClr val="tx1"/>
            </a:solidFill>
          </a:ln>
        </p:spPr>
        <p:txBody>
          <a:bodyPr>
            <a:normAutofit/>
          </a:bodyPr>
          <a:lstStyle/>
          <a:p>
            <a:pPr algn="just"/>
            <a:r>
              <a:rPr lang="ru-RU" sz="2000" dirty="0">
                <a:latin typeface="Times New Roman" panose="02020603050405020304" pitchFamily="18" charset="0"/>
                <a:cs typeface="Times New Roman" panose="02020603050405020304" pitchFamily="18" charset="0"/>
              </a:rPr>
              <a:t>Эти хрупкие, нежные девушки в годы Великой Отечественной войны сражались наравне с мужчинами. Они управляли самолетами, выносили под снарядами раненных и ходили в разведку. Было страшно, но они смогли. Война – это грязь, кровь, смерть… Женщинам на ней не место. Но бывают времена, когда и им приходится брать в руки оружие. В Великую Отечественную войну только по официальным данным в рядах Красной армии сражались 490 тысяч девушек и женщин.</a:t>
            </a:r>
            <a:r>
              <a:rPr lang="en-US" sz="2000" dirty="0">
                <a:latin typeface="Times New Roman" panose="02020603050405020304" pitchFamily="18" charset="0"/>
                <a:cs typeface="Times New Roman" panose="02020603050405020304" pitchFamily="18" charset="0"/>
              </a:rPr>
              <a:t> [1]</a:t>
            </a:r>
            <a:endParaRPr lang="ru-RU" sz="2000" dirty="0">
              <a:latin typeface="Times New Roman" panose="02020603050405020304" pitchFamily="18" charset="0"/>
              <a:cs typeface="Times New Roman" panose="02020603050405020304" pitchFamily="18" charset="0"/>
            </a:endParaRPr>
          </a:p>
          <a:p>
            <a:endParaRPr lang="ru-RU" dirty="0"/>
          </a:p>
          <a:p>
            <a:endParaRPr lang="ru-RU" dirty="0"/>
          </a:p>
          <a:p>
            <a:endParaRPr lang="ru-RU" dirty="0"/>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6901" y="1637417"/>
            <a:ext cx="5604581" cy="3332955"/>
          </a:xfrm>
          <a:prstGeom prst="rect">
            <a:avLst/>
          </a:prstGeom>
          <a:ln>
            <a:solidFill>
              <a:schemeClr val="tx1"/>
            </a:solidFill>
          </a:ln>
        </p:spPr>
      </p:pic>
      <p:sp>
        <p:nvSpPr>
          <p:cNvPr id="5" name="TextBox 4"/>
          <p:cNvSpPr txBox="1"/>
          <p:nvPr/>
        </p:nvSpPr>
        <p:spPr>
          <a:xfrm>
            <a:off x="6805682" y="5087604"/>
            <a:ext cx="3730287" cy="400110"/>
          </a:xfrm>
          <a:prstGeom prst="rect">
            <a:avLst/>
          </a:prstGeom>
          <a:solidFill>
            <a:schemeClr val="bg1">
              <a:lumMod val="95000"/>
            </a:schemeClr>
          </a:solidFill>
          <a:ln>
            <a:solidFill>
              <a:schemeClr val="tx1"/>
            </a:solidFill>
          </a:ln>
        </p:spPr>
        <p:txBody>
          <a:bodyPr wrap="square" rtlCol="0">
            <a:spAutoFit/>
          </a:bodyPr>
          <a:lstStyle/>
          <a:p>
            <a:r>
              <a:rPr lang="ru-RU" sz="2000" dirty="0">
                <a:latin typeface="Times New Roman" panose="02020603050405020304" pitchFamily="18" charset="0"/>
                <a:cs typeface="Times New Roman" panose="02020603050405020304" pitchFamily="18" charset="0"/>
              </a:rPr>
              <a:t>На военных занятиях, 1943 год</a:t>
            </a:r>
          </a:p>
        </p:txBody>
      </p:sp>
      <p:pic>
        <p:nvPicPr>
          <p:cNvPr id="6" name="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11386682" y="300094"/>
            <a:ext cx="609600" cy="609600"/>
          </a:xfrm>
          <a:prstGeom prst="rect">
            <a:avLst/>
          </a:prstGeom>
        </p:spPr>
      </p:pic>
    </p:spTree>
    <p:extLst>
      <p:ext uri="{BB962C8B-B14F-4D97-AF65-F5344CB8AC3E}">
        <p14:creationId xmlns:p14="http://schemas.microsoft.com/office/powerpoint/2010/main" val="2550767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000">
        <p14:prism isContent="1"/>
      </p:transition>
    </mc:Choice>
    <mc:Fallback xmlns="">
      <p:transition spd="slow"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53301" y="259306"/>
            <a:ext cx="3757684" cy="671229"/>
          </a:xfrm>
          <a:solidFill>
            <a:schemeClr val="bg1">
              <a:lumMod val="95000"/>
            </a:schemeClr>
          </a:solidFill>
          <a:ln>
            <a:solidFill>
              <a:schemeClr val="tx1"/>
            </a:solidFill>
          </a:ln>
        </p:spPr>
        <p:txBody>
          <a:bodyPr>
            <a:normAutofit/>
          </a:bodyPr>
          <a:lstStyle/>
          <a:p>
            <a:r>
              <a:rPr lang="ru-RU" sz="3200" dirty="0">
                <a:latin typeface="Times New Roman" panose="02020603050405020304" pitchFamily="18" charset="0"/>
                <a:cs typeface="Times New Roman" panose="02020603050405020304" pitchFamily="18" charset="0"/>
              </a:rPr>
              <a:t>«Ночные ведьмы»</a:t>
            </a:r>
          </a:p>
        </p:txBody>
      </p:sp>
      <p:sp>
        <p:nvSpPr>
          <p:cNvPr id="3" name="Подзаголовок 2"/>
          <p:cNvSpPr>
            <a:spLocks noGrp="1"/>
          </p:cNvSpPr>
          <p:nvPr>
            <p:ph type="subTitle" idx="1"/>
          </p:nvPr>
        </p:nvSpPr>
        <p:spPr>
          <a:xfrm>
            <a:off x="322997" y="1677704"/>
            <a:ext cx="5340824" cy="3822344"/>
          </a:xfrm>
          <a:solidFill>
            <a:schemeClr val="bg1">
              <a:lumMod val="95000"/>
            </a:schemeClr>
          </a:solidFill>
          <a:ln>
            <a:solidFill>
              <a:schemeClr val="tx1"/>
            </a:solidFill>
          </a:ln>
        </p:spPr>
        <p:txBody>
          <a:bodyPr>
            <a:normAutofit fontScale="92500" lnSpcReduction="10000"/>
          </a:bodyPr>
          <a:lstStyle/>
          <a:p>
            <a:pPr algn="just"/>
            <a:r>
              <a:rPr lang="ru-RU" sz="2000" dirty="0">
                <a:latin typeface="Times New Roman" panose="02020603050405020304" pitchFamily="18" charset="0"/>
                <a:cs typeface="Times New Roman" panose="02020603050405020304" pitchFamily="18" charset="0"/>
              </a:rPr>
              <a:t>588 полк известен в истории Великой отечественной войны как «Ночные ведьмы» или «Дунькин полк». После 8 февраля 1943 года он был переименован в 46-й гвардейский ночной бомбардировочный авиационный Таманский Краснознамённый и ордена Суворова полк.</a:t>
            </a:r>
          </a:p>
          <a:p>
            <a:pPr algn="just"/>
            <a:r>
              <a:rPr lang="ru-RU" sz="2000" dirty="0">
                <a:latin typeface="Times New Roman" panose="02020603050405020304" pitchFamily="18" charset="0"/>
                <a:cs typeface="Times New Roman" panose="02020603050405020304" pitchFamily="18" charset="0"/>
              </a:rPr>
              <a:t>История будущих ночных ведьм начиналась в Энгельсе. Именно в этом городе в 1941 году лейтенант службы государственной безопасности СССР Марина Раскова сформировала 46 гвардейский ночной бомбардировочный авиационный полк. В его состав входили только женщины-летчицы, средний возраст которых был от 17 до 22 лет. </a:t>
            </a: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216" y="1569218"/>
            <a:ext cx="5453802" cy="4318822"/>
          </a:xfrm>
          <a:prstGeom prst="rect">
            <a:avLst/>
          </a:prstGeom>
          <a:solidFill>
            <a:srgbClr val="BCB8B8"/>
          </a:solidFill>
          <a:ln>
            <a:solidFill>
              <a:schemeClr val="tx1"/>
            </a:solidFill>
          </a:ln>
        </p:spPr>
      </p:pic>
      <p:pic>
        <p:nvPicPr>
          <p:cNvPr id="4" name="3">
            <a:hlinkClick r:id="" action="ppaction://media"/>
          </p:cNvPr>
          <p:cNvPicPr>
            <a:picLocks noChangeAspect="1"/>
          </p:cNvPicPr>
          <p:nvPr>
            <a:audioFile r:link="rId2"/>
            <p:extLst>
              <p:ext uri="{DAA4B4D4-6D71-4841-9C94-3DE7FCFB9230}">
                <p14:media xmlns:p14="http://schemas.microsoft.com/office/powerpoint/2010/main" r:embed="rId3">
                  <p14:trim end="21671.3125"/>
                </p14:media>
              </p:ext>
            </p:extLst>
          </p:nvPr>
        </p:nvPicPr>
        <p:blipFill>
          <a:blip r:embed="rId7" cstate="print"/>
          <a:stretch>
            <a:fillRect/>
          </a:stretch>
        </p:blipFill>
        <p:spPr>
          <a:xfrm>
            <a:off x="11473218" y="335477"/>
            <a:ext cx="609600" cy="609600"/>
          </a:xfrm>
          <a:prstGeom prst="rect">
            <a:avLst/>
          </a:prstGeom>
        </p:spPr>
      </p:pic>
    </p:spTree>
    <p:extLst>
      <p:ext uri="{BB962C8B-B14F-4D97-AF65-F5344CB8AC3E}">
        <p14:creationId xmlns:p14="http://schemas.microsoft.com/office/powerpoint/2010/main" val="475571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advTm="44000">
        <p14:pan dir="u"/>
      </p:transition>
    </mc:Choice>
    <mc:Fallback>
      <p:transition spd="slow" advClick="0" advTm="4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779594" y="177421"/>
            <a:ext cx="6405349" cy="616638"/>
          </a:xfrm>
          <a:solidFill>
            <a:schemeClr val="bg1">
              <a:lumMod val="95000"/>
            </a:schemeClr>
          </a:solidFill>
          <a:ln>
            <a:solidFill>
              <a:schemeClr val="tx1"/>
            </a:solidFill>
          </a:ln>
        </p:spPr>
        <p:txBody>
          <a:bodyPr>
            <a:normAutofit/>
          </a:bodyPr>
          <a:lstStyle/>
          <a:p>
            <a:r>
              <a:rPr lang="ru-RU" sz="3200" dirty="0">
                <a:latin typeface="Times New Roman" panose="02020603050405020304" pitchFamily="18" charset="0"/>
                <a:cs typeface="Times New Roman" panose="02020603050405020304" pitchFamily="18" charset="0"/>
              </a:rPr>
              <a:t>Мужская работа женскими руками </a:t>
            </a:r>
          </a:p>
        </p:txBody>
      </p:sp>
      <p:sp>
        <p:nvSpPr>
          <p:cNvPr id="3" name="Подзаголовок 2"/>
          <p:cNvSpPr>
            <a:spLocks noGrp="1"/>
          </p:cNvSpPr>
          <p:nvPr>
            <p:ph type="subTitle" idx="1"/>
          </p:nvPr>
        </p:nvSpPr>
        <p:spPr>
          <a:xfrm>
            <a:off x="276368" y="998775"/>
            <a:ext cx="5291920" cy="5487371"/>
          </a:xfrm>
          <a:solidFill>
            <a:schemeClr val="bg1">
              <a:lumMod val="95000"/>
            </a:schemeClr>
          </a:solidFill>
          <a:ln>
            <a:solidFill>
              <a:schemeClr val="tx1"/>
            </a:solidFill>
          </a:ln>
        </p:spPr>
        <p:txBody>
          <a:bodyPr>
            <a:normAutofit fontScale="85000" lnSpcReduction="10000"/>
          </a:bodyPr>
          <a:lstStyle/>
          <a:p>
            <a:pPr algn="just"/>
            <a:r>
              <a:rPr lang="ru-RU" dirty="0">
                <a:latin typeface="Times New Roman" panose="02020603050405020304" pitchFamily="18" charset="0"/>
                <a:cs typeface="Times New Roman" panose="02020603050405020304" pitchFamily="18" charset="0"/>
              </a:rPr>
              <a:t>46-й гвардейский Таманский полк (588 полк) – уникальное в своем роде соединение, существовавшее в Красной армии в период ВОВ. Оно объединило в себе три авиаполка: хрупкие девушки летали на истребителях, тяжелых и легких бомбардировщиках. Касалось это всех: и штурманов, и комиссаров, и командиров, и прочего обслуживающего персонала. Самая тяжелая работа выполнялась женскими руками. У вновь прибывающих в полк летчиц не было никаких навыков ночного полета, поэтому они часами тренировались под куполом, имитировавшим ночную темноту.</a:t>
            </a:r>
          </a:p>
          <a:p>
            <a:pPr algn="just"/>
            <a:r>
              <a:rPr lang="ru-RU" dirty="0">
                <a:latin typeface="Times New Roman" panose="02020603050405020304" pitchFamily="18" charset="0"/>
                <a:cs typeface="Times New Roman" panose="02020603050405020304" pitchFamily="18" charset="0"/>
              </a:rPr>
              <a:t>Позднее полк из Энгельса был перенаправлен в Краснодар, и они стали совершать полеты над Кавказом. Девушки выполняли сложнейшие полеты. Иногда за одну ночь они могли совершить пять – шесть боевых вылетов. Но это летом, а зимой это число достигало от 10 до12 полетов. </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6" cstate="print"/>
          <a:stretch>
            <a:fillRect/>
          </a:stretch>
        </p:blipFill>
        <p:spPr>
          <a:xfrm>
            <a:off x="5813595" y="1760561"/>
            <a:ext cx="6114900" cy="3465110"/>
          </a:xfrm>
          <a:prstGeom prst="rect">
            <a:avLst/>
          </a:prstGeom>
          <a:ln>
            <a:solidFill>
              <a:schemeClr val="tx1"/>
            </a:solidFill>
          </a:ln>
        </p:spPr>
      </p:pic>
      <p:pic>
        <p:nvPicPr>
          <p:cNvPr id="5" name="4">
            <a:hlinkClick r:id="" action="ppaction://media"/>
          </p:cNvPr>
          <p:cNvPicPr>
            <a:picLocks noChangeAspect="1"/>
          </p:cNvPicPr>
          <p:nvPr>
            <a:audioFile r:link="rId2"/>
            <p:extLst>
              <p:ext uri="{DAA4B4D4-6D71-4841-9C94-3DE7FCFB9230}">
                <p14:media xmlns:p14="http://schemas.microsoft.com/office/powerpoint/2010/main" r:embed="rId3">
                  <p14:trim end="7285.3125"/>
                </p14:media>
              </p:ext>
            </p:extLst>
          </p:nvPr>
        </p:nvPicPr>
        <p:blipFill>
          <a:blip r:embed="rId7" cstate="print"/>
          <a:stretch>
            <a:fillRect/>
          </a:stretch>
        </p:blipFill>
        <p:spPr>
          <a:xfrm>
            <a:off x="10758986" y="667710"/>
            <a:ext cx="609600" cy="609600"/>
          </a:xfrm>
          <a:prstGeom prst="rect">
            <a:avLst/>
          </a:prstGeom>
        </p:spPr>
      </p:pic>
    </p:spTree>
    <p:extLst>
      <p:ext uri="{BB962C8B-B14F-4D97-AF65-F5344CB8AC3E}">
        <p14:creationId xmlns:p14="http://schemas.microsoft.com/office/powerpoint/2010/main" val="2360785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8000">
        <p14:prism isContent="1" isInverted="1"/>
      </p:transition>
    </mc:Choice>
    <mc:Fallback>
      <p:transition spd="slow" advTm="5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048836" y="163771"/>
            <a:ext cx="3225421" cy="548399"/>
          </a:xfrm>
          <a:solidFill>
            <a:schemeClr val="bg1">
              <a:lumMod val="95000"/>
            </a:schemeClr>
          </a:solidFill>
          <a:ln>
            <a:solidFill>
              <a:schemeClr val="tx1"/>
            </a:solidFill>
          </a:ln>
        </p:spPr>
        <p:txBody>
          <a:bodyPr>
            <a:normAutofit/>
          </a:bodyPr>
          <a:lstStyle/>
          <a:p>
            <a:r>
              <a:rPr lang="ru-RU" sz="3200" dirty="0">
                <a:latin typeface="Times New Roman" panose="02020603050405020304" pitchFamily="18" charset="0"/>
                <a:cs typeface="Times New Roman" panose="02020603050405020304" pitchFamily="18" charset="0"/>
              </a:rPr>
              <a:t>Марина Раскова</a:t>
            </a:r>
          </a:p>
        </p:txBody>
      </p:sp>
      <p:sp>
        <p:nvSpPr>
          <p:cNvPr id="3" name="Подзаголовок 2"/>
          <p:cNvSpPr>
            <a:spLocks noGrp="1"/>
          </p:cNvSpPr>
          <p:nvPr>
            <p:ph type="subTitle" idx="1"/>
          </p:nvPr>
        </p:nvSpPr>
        <p:spPr>
          <a:xfrm>
            <a:off x="156949" y="1155708"/>
            <a:ext cx="5613779" cy="5050643"/>
          </a:xfrm>
          <a:solidFill>
            <a:schemeClr val="bg1">
              <a:lumMod val="95000"/>
            </a:schemeClr>
          </a:solidFill>
          <a:ln>
            <a:solidFill>
              <a:schemeClr val="tx1"/>
            </a:solidFill>
          </a:ln>
        </p:spPr>
        <p:txBody>
          <a:bodyPr>
            <a:noAutofit/>
          </a:bodyPr>
          <a:lstStyle/>
          <a:p>
            <a:pPr algn="just"/>
            <a:r>
              <a:rPr lang="ru-RU" sz="2000" dirty="0">
                <a:latin typeface="Times New Roman" panose="02020603050405020304" pitchFamily="18" charset="0"/>
                <a:cs typeface="Times New Roman" panose="02020603050405020304" pitchFamily="18" charset="0"/>
              </a:rPr>
              <a:t>Трудно поверить, что эта женщина - легенда советской авиации, совершившая несколько рекордных по дальности воздушных перелетов и создавшая первый в мире женский авиационный полк</a:t>
            </a:r>
          </a:p>
          <a:p>
            <a:pPr algn="just"/>
            <a:r>
              <a:rPr lang="ru-RU" sz="2000" dirty="0">
                <a:latin typeface="Times New Roman" panose="02020603050405020304" pitchFamily="18" charset="0"/>
                <a:cs typeface="Times New Roman" panose="02020603050405020304" pitchFamily="18" charset="0"/>
              </a:rPr>
              <a:t>Звание Героя Советского Союза Раскова вместе с другими членами экипажа - </a:t>
            </a:r>
            <a:r>
              <a:rPr lang="ru-RU" sz="2000" dirty="0" err="1">
                <a:latin typeface="Times New Roman" panose="02020603050405020304" pitchFamily="18" charset="0"/>
                <a:cs typeface="Times New Roman" panose="02020603050405020304" pitchFamily="18" charset="0"/>
              </a:rPr>
              <a:t>Гризодубовой</a:t>
            </a:r>
            <a:r>
              <a:rPr lang="ru-RU" sz="2000" dirty="0">
                <a:latin typeface="Times New Roman" panose="02020603050405020304" pitchFamily="18" charset="0"/>
                <a:cs typeface="Times New Roman" panose="02020603050405020304" pitchFamily="18" charset="0"/>
              </a:rPr>
              <a:t> и Осипенко - получила еще в 1938 году за перелет из Москвы на Дальний Восток. </a:t>
            </a:r>
          </a:p>
          <a:p>
            <a:pPr algn="just"/>
            <a:r>
              <a:rPr lang="ru-RU" sz="2000" dirty="0">
                <a:latin typeface="Times New Roman" panose="02020603050405020304" pitchFamily="18" charset="0"/>
                <a:cs typeface="Times New Roman" panose="02020603050405020304" pitchFamily="18" charset="0"/>
              </a:rPr>
              <a:t>В 1941-м, когда началась война, Раскова добилась, чтобы ей разрешили сформировать авиационный полк. Его летчицы, вошедшие в историю как «ночные ведьмы», отправлялись на боевые вылеты по ночам, а перед пикированием на вражеские позиции отключали моторы, и слышен был лишь негромкий шелест воздуха под крыльями.</a:t>
            </a:r>
            <a:r>
              <a:rPr lang="en-US"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2622" y="944154"/>
            <a:ext cx="4116718" cy="5473752"/>
          </a:xfrm>
          <a:prstGeom prst="rect">
            <a:avLst/>
          </a:prstGeom>
          <a:ln>
            <a:solidFill>
              <a:schemeClr val="tx1"/>
            </a:solidFill>
          </a:ln>
        </p:spPr>
      </p:pic>
      <p:pic>
        <p:nvPicPr>
          <p:cNvPr id="5" name="5">
            <a:hlinkClick r:id="" action="ppaction://media"/>
          </p:cNvPr>
          <p:cNvPicPr>
            <a:picLocks noChangeAspect="1"/>
          </p:cNvPicPr>
          <p:nvPr>
            <a:audioFile r:link="rId2"/>
            <p:extLst>
              <p:ext uri="{DAA4B4D4-6D71-4841-9C94-3DE7FCFB9230}">
                <p14:media xmlns:p14="http://schemas.microsoft.com/office/powerpoint/2010/main" r:embed="rId3">
                  <p14:trim end="21244.3125"/>
                </p14:media>
              </p:ext>
            </p:extLst>
          </p:nvPr>
        </p:nvPicPr>
        <p:blipFill>
          <a:blip r:embed="rId7" cstate="print"/>
          <a:stretch>
            <a:fillRect/>
          </a:stretch>
        </p:blipFill>
        <p:spPr>
          <a:xfrm>
            <a:off x="11304540" y="163771"/>
            <a:ext cx="609600" cy="609600"/>
          </a:xfrm>
          <a:prstGeom prst="rect">
            <a:avLst/>
          </a:prstGeom>
        </p:spPr>
      </p:pic>
    </p:spTree>
    <p:extLst>
      <p:ext uri="{BB962C8B-B14F-4D97-AF65-F5344CB8AC3E}">
        <p14:creationId xmlns:p14="http://schemas.microsoft.com/office/powerpoint/2010/main" val="2071574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4000">
        <p14:ferris dir="l"/>
      </p:transition>
    </mc:Choice>
    <mc:Fallback>
      <p:transition spd="slow" advTm="4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11857" y="177420"/>
            <a:ext cx="4985982" cy="493808"/>
          </a:xfrm>
          <a:solidFill>
            <a:schemeClr val="bg1">
              <a:lumMod val="95000"/>
            </a:schemeClr>
          </a:solidFill>
          <a:ln>
            <a:solidFill>
              <a:schemeClr val="tx1"/>
            </a:solidFill>
          </a:ln>
        </p:spPr>
        <p:txBody>
          <a:bodyPr>
            <a:noAutofit/>
          </a:bodyPr>
          <a:lstStyle/>
          <a:p>
            <a:r>
              <a:rPr lang="ru-RU" sz="3200" dirty="0">
                <a:latin typeface="Times New Roman" panose="02020603050405020304" pitchFamily="18" charset="0"/>
                <a:cs typeface="Times New Roman" panose="02020603050405020304" pitchFamily="18" charset="0"/>
              </a:rPr>
              <a:t>Евдокия </a:t>
            </a:r>
            <a:r>
              <a:rPr lang="ru-RU" sz="3200" dirty="0" err="1">
                <a:latin typeface="Times New Roman" panose="02020603050405020304" pitchFamily="18" charset="0"/>
                <a:cs typeface="Times New Roman" panose="02020603050405020304" pitchFamily="18" charset="0"/>
              </a:rPr>
              <a:t>Бершанская</a:t>
            </a:r>
            <a:endParaRPr lang="ru-RU" sz="32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65964" y="1158760"/>
            <a:ext cx="6491785" cy="5173474"/>
          </a:xfrm>
          <a:solidFill>
            <a:schemeClr val="bg1">
              <a:lumMod val="95000"/>
            </a:schemeClr>
          </a:solidFill>
          <a:ln>
            <a:solidFill>
              <a:schemeClr val="tx1"/>
            </a:solidFill>
          </a:ln>
        </p:spPr>
        <p:txBody>
          <a:bodyPr>
            <a:normAutofit lnSpcReduction="10000"/>
          </a:bodyPr>
          <a:lstStyle/>
          <a:p>
            <a:pPr algn="just"/>
            <a:r>
              <a:rPr lang="ru-RU" sz="2000" dirty="0" err="1">
                <a:latin typeface="Times New Roman" panose="02020603050405020304" pitchFamily="18" charset="0"/>
                <a:cs typeface="Times New Roman" panose="02020603050405020304" pitchFamily="18" charset="0"/>
              </a:rPr>
              <a:t>Бершанская</a:t>
            </a:r>
            <a:r>
              <a:rPr lang="ru-RU" sz="2000" dirty="0">
                <a:latin typeface="Times New Roman" panose="02020603050405020304" pitchFamily="18" charset="0"/>
                <a:cs typeface="Times New Roman" panose="02020603050405020304" pitchFamily="18" charset="0"/>
              </a:rPr>
              <a:t> Евдокия Давыдовна (1913-1982 года) — советская летчица, которая в годы Великой Отечественной войны командовала 46-м гвардейским ночным бомбардировочным полком. Бесстрашных летчиц этого полка немцы прозвали «ночными ведьмами», а сама Евдокия </a:t>
            </a:r>
            <a:r>
              <a:rPr lang="ru-RU" sz="2000" dirty="0" err="1">
                <a:latin typeface="Times New Roman" panose="02020603050405020304" pitchFamily="18" charset="0"/>
                <a:cs typeface="Times New Roman" panose="02020603050405020304" pitchFamily="18" charset="0"/>
              </a:rPr>
              <a:t>Бершанская</a:t>
            </a:r>
            <a:r>
              <a:rPr lang="ru-RU" sz="2000" dirty="0">
                <a:latin typeface="Times New Roman" panose="02020603050405020304" pitchFamily="18" charset="0"/>
                <a:cs typeface="Times New Roman" panose="02020603050405020304" pitchFamily="18" charset="0"/>
              </a:rPr>
              <a:t> вошла в историю как единственная женщина, удостоенная ордена Суворова. Советские летчицы были вынуждены совершать боевые вылеты на примитивных машинах — деревянных бипланах По-2 с открытыми кабинами, которые создавались для обучения. На них не было ни радиосвязи, ни прицелов, ни отсека для снарядов. Чтобы не стать легкой добычей в светлое время суток, девушки из «</a:t>
            </a:r>
            <a:r>
              <a:rPr lang="ru-RU" sz="2000" dirty="0" err="1">
                <a:latin typeface="Times New Roman" panose="02020603050405020304" pitchFamily="18" charset="0"/>
                <a:cs typeface="Times New Roman" panose="02020603050405020304" pitchFamily="18" charset="0"/>
              </a:rPr>
              <a:t>Дунькиного</a:t>
            </a:r>
            <a:r>
              <a:rPr lang="ru-RU" sz="2000" dirty="0">
                <a:latin typeface="Times New Roman" panose="02020603050405020304" pitchFamily="18" charset="0"/>
                <a:cs typeface="Times New Roman" panose="02020603050405020304" pitchFamily="18" charset="0"/>
              </a:rPr>
              <a:t> полка», как ласково его прозвали в армии, регулярно совершали настоящий подвиг — вылетали по ночам на боевое задание с самодельным прицелом и вручную сбрасывали бомбы. Но даже в таких условиях авиаполк Евдокии </a:t>
            </a:r>
            <a:r>
              <a:rPr lang="ru-RU" sz="2000" dirty="0" err="1">
                <a:latin typeface="Times New Roman" panose="02020603050405020304" pitchFamily="18" charset="0"/>
                <a:cs typeface="Times New Roman" panose="02020603050405020304" pitchFamily="18" charset="0"/>
              </a:rPr>
              <a:t>Бершанской</a:t>
            </a:r>
            <a:r>
              <a:rPr lang="ru-RU" sz="2000" dirty="0">
                <a:latin typeface="Times New Roman" panose="02020603050405020304" pitchFamily="18" charset="0"/>
                <a:cs typeface="Times New Roman" panose="02020603050405020304" pitchFamily="18" charset="0"/>
              </a:rPr>
              <a:t> наносил серьезную угрозу противнику, взрывая склады, поезда, переправы, емкости с горючим. </a:t>
            </a: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6</a:t>
            </a:r>
            <a:r>
              <a:rPr lang="en-US"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3192" y="968019"/>
            <a:ext cx="4424007" cy="5554956"/>
          </a:xfrm>
          <a:prstGeom prst="rect">
            <a:avLst/>
          </a:prstGeom>
          <a:ln>
            <a:solidFill>
              <a:schemeClr val="tx1"/>
            </a:solidFill>
          </a:ln>
        </p:spPr>
      </p:pic>
      <p:pic>
        <p:nvPicPr>
          <p:cNvPr id="5" name="6">
            <a:hlinkClick r:id="" action="ppaction://media"/>
          </p:cNvPr>
          <p:cNvPicPr>
            <a:picLocks noChangeAspect="1"/>
          </p:cNvPicPr>
          <p:nvPr>
            <a:audioFile r:link="rId2"/>
            <p:extLst>
              <p:ext uri="{DAA4B4D4-6D71-4841-9C94-3DE7FCFB9230}">
                <p14:media xmlns:p14="http://schemas.microsoft.com/office/powerpoint/2010/main" r:embed="rId3">
                  <p14:trim end="4963.3125"/>
                </p14:media>
              </p:ext>
            </p:extLst>
          </p:nvPr>
        </p:nvPicPr>
        <p:blipFill>
          <a:blip r:embed="rId7" cstate="print"/>
          <a:stretch>
            <a:fillRect/>
          </a:stretch>
        </p:blipFill>
        <p:spPr>
          <a:xfrm>
            <a:off x="481263" y="177420"/>
            <a:ext cx="609600" cy="609600"/>
          </a:xfrm>
          <a:prstGeom prst="rect">
            <a:avLst/>
          </a:prstGeom>
        </p:spPr>
      </p:pic>
    </p:spTree>
    <p:extLst>
      <p:ext uri="{BB962C8B-B14F-4D97-AF65-F5344CB8AC3E}">
        <p14:creationId xmlns:p14="http://schemas.microsoft.com/office/powerpoint/2010/main" val="31760637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60000">
        <p14:flip dir="r"/>
      </p:transition>
    </mc:Choice>
    <mc:Fallback>
      <p:transition spd="slow"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037918" y="215179"/>
            <a:ext cx="4938442" cy="630285"/>
          </a:xfrm>
          <a:solidFill>
            <a:schemeClr val="bg1">
              <a:lumMod val="95000"/>
            </a:schemeClr>
          </a:solidFill>
          <a:ln>
            <a:solidFill>
              <a:schemeClr val="tx1"/>
            </a:solidFill>
          </a:ln>
        </p:spPr>
        <p:txBody>
          <a:bodyPr>
            <a:noAutofit/>
          </a:bodyPr>
          <a:lstStyle/>
          <a:p>
            <a:r>
              <a:rPr lang="ru-RU" sz="3200" dirty="0">
                <a:latin typeface="Times New Roman" panose="02020603050405020304" pitchFamily="18" charset="0"/>
                <a:cs typeface="Times New Roman" panose="02020603050405020304" pitchFamily="18" charset="0"/>
              </a:rPr>
              <a:t>Софья Исааковна Рогова</a:t>
            </a:r>
          </a:p>
        </p:txBody>
      </p:sp>
      <p:sp>
        <p:nvSpPr>
          <p:cNvPr id="3" name="Подзаголовок 2"/>
          <p:cNvSpPr>
            <a:spLocks noGrp="1"/>
          </p:cNvSpPr>
          <p:nvPr>
            <p:ph type="subTitle" idx="1"/>
          </p:nvPr>
        </p:nvSpPr>
        <p:spPr>
          <a:xfrm>
            <a:off x="118281" y="1049906"/>
            <a:ext cx="6159690" cy="5623849"/>
          </a:xfrm>
          <a:solidFill>
            <a:schemeClr val="bg1">
              <a:lumMod val="95000"/>
            </a:schemeClr>
          </a:solidFill>
          <a:ln>
            <a:solidFill>
              <a:schemeClr val="tx1"/>
            </a:solidFill>
          </a:ln>
        </p:spPr>
        <p:txBody>
          <a:bodyPr>
            <a:noAutofit/>
          </a:bodyPr>
          <a:lstStyle/>
          <a:p>
            <a:pPr algn="just"/>
            <a:r>
              <a:rPr lang="ru-RU" sz="2000" dirty="0">
                <a:latin typeface="Times New Roman" panose="02020603050405020304" pitchFamily="18" charset="0"/>
                <a:cs typeface="Times New Roman" panose="02020603050405020304" pitchFamily="18" charset="0"/>
              </a:rPr>
              <a:t>Родилась в Запорожской области Украины. Совершила 68 болевых вылетов. Погибла в ночь на 1 августа 1943 года.</a:t>
            </a:r>
          </a:p>
          <a:p>
            <a:pPr algn="just"/>
            <a:r>
              <a:rPr lang="ru-RU" sz="2000" dirty="0">
                <a:latin typeface="Times New Roman" panose="02020603050405020304" pitchFamily="18" charset="0"/>
                <a:cs typeface="Times New Roman" panose="02020603050405020304" pitchFamily="18" charset="0"/>
              </a:rPr>
              <a:t>Из наградного листа:</a:t>
            </a:r>
          </a:p>
          <a:p>
            <a:pPr algn="just"/>
            <a:r>
              <a:rPr lang="ru-RU" sz="2000" dirty="0">
                <a:latin typeface="Times New Roman" panose="02020603050405020304" pitchFamily="18" charset="0"/>
                <a:cs typeface="Times New Roman" panose="02020603050405020304" pitchFamily="18" charset="0"/>
              </a:rPr>
              <a:t>«…Исключительно серьезно и внимательно относилась к выполнению боевых заданий. Техника пилотирования отличная, потери ориентировок не имеет. Аварий, поломок также не имеет. За время боевой работы лично сделала 68 боевых вылетов ночью, сбросила 8093 кг бомб, имеет общий вылет 957 часов, лично произведено: 16 сильных взрывов и 7 очагов пожара. Сама лично дисциплинирована, выдержана, требовательна к себе. Повседневно работала над повышением своего летного мастерства. В ночь на 17.06.1943 бомбила по скоплению живой силы противника, несмотря на сильное зенитное заграждение бомбы были сброшены только в цель, в результаты чего возникло 2 очага пожара». </a:t>
            </a: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6" cstate="print"/>
          <a:stretch>
            <a:fillRect/>
          </a:stretch>
        </p:blipFill>
        <p:spPr>
          <a:xfrm>
            <a:off x="7902054" y="1049906"/>
            <a:ext cx="3484196" cy="5519547"/>
          </a:xfrm>
          <a:prstGeom prst="rect">
            <a:avLst/>
          </a:prstGeom>
          <a:ln>
            <a:solidFill>
              <a:schemeClr val="tx1"/>
            </a:solidFill>
          </a:ln>
        </p:spPr>
      </p:pic>
      <p:pic>
        <p:nvPicPr>
          <p:cNvPr id="4" name="7">
            <a:hlinkClick r:id="" action="ppaction://media"/>
          </p:cNvPr>
          <p:cNvPicPr>
            <a:picLocks noChangeAspect="1"/>
          </p:cNvPicPr>
          <p:nvPr>
            <a:audioFile r:link="rId2"/>
            <p:extLst>
              <p:ext uri="{DAA4B4D4-6D71-4841-9C94-3DE7FCFB9230}">
                <p14:media xmlns:p14="http://schemas.microsoft.com/office/powerpoint/2010/main" r:embed="rId3">
                  <p14:trim end="6975.3125"/>
                </p14:media>
              </p:ext>
            </p:extLst>
          </p:nvPr>
        </p:nvPicPr>
        <p:blipFill>
          <a:blip r:embed="rId7" cstate="print"/>
          <a:stretch>
            <a:fillRect/>
          </a:stretch>
        </p:blipFill>
        <p:spPr>
          <a:xfrm>
            <a:off x="705853" y="225521"/>
            <a:ext cx="609600" cy="609600"/>
          </a:xfrm>
          <a:prstGeom prst="rect">
            <a:avLst/>
          </a:prstGeom>
        </p:spPr>
      </p:pic>
    </p:spTree>
    <p:extLst>
      <p:ext uri="{BB962C8B-B14F-4D97-AF65-F5344CB8AC3E}">
        <p14:creationId xmlns:p14="http://schemas.microsoft.com/office/powerpoint/2010/main" val="3554499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advTm="59000">
        <p15:prstTrans prst="pageCurlDouble"/>
      </p:transition>
    </mc:Choice>
    <mc:Fallback>
      <p:transition spd="slow" advTm="5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847832" y="272953"/>
            <a:ext cx="5982269" cy="671229"/>
          </a:xfrm>
          <a:solidFill>
            <a:schemeClr val="bg1">
              <a:lumMod val="95000"/>
            </a:schemeClr>
          </a:solidFill>
          <a:ln>
            <a:solidFill>
              <a:schemeClr val="tx1"/>
            </a:solidFill>
          </a:ln>
        </p:spPr>
        <p:txBody>
          <a:bodyPr>
            <a:normAutofit/>
          </a:bodyPr>
          <a:lstStyle/>
          <a:p>
            <a:r>
              <a:rPr lang="ru-RU" sz="3200" dirty="0">
                <a:latin typeface="Times New Roman" panose="02020603050405020304" pitchFamily="18" charset="0"/>
                <a:cs typeface="Times New Roman" panose="02020603050405020304" pitchFamily="18" charset="0"/>
              </a:rPr>
              <a:t>Полина Владимировна </a:t>
            </a:r>
            <a:r>
              <a:rPr lang="ru-RU" sz="3200" dirty="0" err="1">
                <a:latin typeface="Times New Roman" panose="02020603050405020304" pitchFamily="18" charset="0"/>
                <a:cs typeface="Times New Roman" panose="02020603050405020304" pitchFamily="18" charset="0"/>
              </a:rPr>
              <a:t>Гельман</a:t>
            </a:r>
            <a:endParaRPr lang="ru-RU" sz="32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86520" y="1254623"/>
            <a:ext cx="6282519" cy="5419132"/>
          </a:xfrm>
          <a:solidFill>
            <a:schemeClr val="bg1">
              <a:lumMod val="95000"/>
            </a:schemeClr>
          </a:solidFill>
          <a:ln>
            <a:solidFill>
              <a:schemeClr val="tx1"/>
            </a:solidFill>
          </a:ln>
        </p:spPr>
        <p:txBody>
          <a:bodyPr>
            <a:normAutofit/>
          </a:bodyPr>
          <a:lstStyle/>
          <a:p>
            <a:pPr algn="just"/>
            <a:r>
              <a:rPr lang="ru-RU" sz="2000" dirty="0">
                <a:latin typeface="Times New Roman" panose="02020603050405020304" pitchFamily="18" charset="0"/>
                <a:cs typeface="Times New Roman" panose="02020603050405020304" pitchFamily="18" charset="0"/>
              </a:rPr>
              <a:t>Родилась в Бердичеве в семье революционеров. Ее отец погиб от рук петлюровцев, и Полина переехала с матерью Елей Львовной </a:t>
            </a:r>
            <a:r>
              <a:rPr lang="ru-RU" sz="2000" dirty="0" err="1">
                <a:latin typeface="Times New Roman" panose="02020603050405020304" pitchFamily="18" charset="0"/>
                <a:cs typeface="Times New Roman" panose="02020603050405020304" pitchFamily="18" charset="0"/>
              </a:rPr>
              <a:t>Гельман</a:t>
            </a:r>
            <a:r>
              <a:rPr lang="ru-RU" sz="2000" dirty="0">
                <a:latin typeface="Times New Roman" panose="02020603050405020304" pitchFamily="18" charset="0"/>
                <a:cs typeface="Times New Roman" panose="02020603050405020304" pitchFamily="18" charset="0"/>
              </a:rPr>
              <a:t> в Гомеле.</a:t>
            </a:r>
          </a:p>
          <a:p>
            <a:pPr algn="just"/>
            <a:r>
              <a:rPr lang="ru-RU" sz="2000" dirty="0">
                <a:latin typeface="Times New Roman" panose="02020603050405020304" pitchFamily="18" charset="0"/>
                <a:cs typeface="Times New Roman" panose="02020603050405020304" pitchFamily="18" charset="0"/>
              </a:rPr>
              <a:t>Училась в аэроклубе, закончила три курса истфака МГУ. Окончила курсы штурманов при </a:t>
            </a:r>
            <a:r>
              <a:rPr lang="ru-RU" sz="2000" dirty="0" err="1">
                <a:latin typeface="Times New Roman" panose="02020603050405020304" pitchFamily="18" charset="0"/>
                <a:cs typeface="Times New Roman" panose="02020603050405020304" pitchFamily="18" charset="0"/>
              </a:rPr>
              <a:t>Энгельсской</a:t>
            </a:r>
            <a:r>
              <a:rPr lang="ru-RU" sz="2000" dirty="0">
                <a:latin typeface="Times New Roman" panose="02020603050405020304" pitchFamily="18" charset="0"/>
                <a:cs typeface="Times New Roman" panose="02020603050405020304" pitchFamily="18" charset="0"/>
              </a:rPr>
              <a:t> школе пилотов. В Красной армии с 1941 года. В годы войны была штурманом, начальником связи авиаэскадрильи 46-го полка. Совершила 860 боевых вылетов, провела 1300 часов в воздухе, сбросила 113 тонн бомб, совершила 164 взрыва и 142 пожара. Доставляла продовольствие, боеприпасы, одежду, медикаменты десантникам в населенный пункт </a:t>
            </a:r>
            <a:r>
              <a:rPr lang="ru-RU" sz="2000" dirty="0" err="1">
                <a:latin typeface="Times New Roman" panose="02020603050405020304" pitchFamily="18" charset="0"/>
                <a:cs typeface="Times New Roman" panose="02020603050405020304" pitchFamily="18" charset="0"/>
              </a:rPr>
              <a:t>Эльтиген</a:t>
            </a:r>
            <a:r>
              <a:rPr lang="ru-RU" sz="2000" dirty="0">
                <a:latin typeface="Times New Roman" panose="02020603050405020304" pitchFamily="18" charset="0"/>
                <a:cs typeface="Times New Roman" panose="02020603050405020304" pitchFamily="18" charset="0"/>
              </a:rPr>
              <a:t>.</a:t>
            </a:r>
          </a:p>
          <a:p>
            <a:pPr algn="just"/>
            <a:r>
              <a:rPr lang="ru-RU" sz="2000" dirty="0">
                <a:latin typeface="Times New Roman" panose="02020603050405020304" pitchFamily="18" charset="0"/>
                <a:cs typeface="Times New Roman" panose="02020603050405020304" pitchFamily="18" charset="0"/>
              </a:rPr>
              <a:t>Награждена орденом Ленина, двумя орденами Красного Знамени, двумя орденами Отечественной войны 1-й степени, двумя орденами Красной Звезды. В 1946 году получила звание Героя Советского Союза. </a:t>
            </a: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 </a:t>
            </a:r>
          </a:p>
        </p:txBody>
      </p:sp>
      <p:pic>
        <p:nvPicPr>
          <p:cNvPr id="4" name="Рисунок 3"/>
          <p:cNvPicPr>
            <a:picLocks noChangeAspect="1"/>
          </p:cNvPicPr>
          <p:nvPr/>
        </p:nvPicPr>
        <p:blipFill>
          <a:blip r:embed="rId6" cstate="print"/>
          <a:stretch>
            <a:fillRect/>
          </a:stretch>
        </p:blipFill>
        <p:spPr>
          <a:xfrm>
            <a:off x="7788893" y="1317721"/>
            <a:ext cx="3622542" cy="5292936"/>
          </a:xfrm>
          <a:prstGeom prst="rect">
            <a:avLst/>
          </a:prstGeom>
          <a:ln>
            <a:solidFill>
              <a:schemeClr val="tx1"/>
            </a:solidFill>
          </a:ln>
        </p:spPr>
      </p:pic>
      <p:pic>
        <p:nvPicPr>
          <p:cNvPr id="6" name="8">
            <a:hlinkClick r:id="" action="ppaction://media"/>
          </p:cNvPr>
          <p:cNvPicPr>
            <a:picLocks noChangeAspect="1"/>
          </p:cNvPicPr>
          <p:nvPr>
            <a:audioFile r:link="rId2"/>
            <p:extLst>
              <p:ext uri="{DAA4B4D4-6D71-4841-9C94-3DE7FCFB9230}">
                <p14:media xmlns:p14="http://schemas.microsoft.com/office/powerpoint/2010/main" r:embed="rId3">
                  <p14:trim end="10075.3125"/>
                </p14:media>
              </p:ext>
            </p:extLst>
          </p:nvPr>
        </p:nvPicPr>
        <p:blipFill>
          <a:blip r:embed="rId7" cstate="print"/>
          <a:stretch>
            <a:fillRect/>
          </a:stretch>
        </p:blipFill>
        <p:spPr>
          <a:xfrm>
            <a:off x="522974" y="456819"/>
            <a:ext cx="487363" cy="487363"/>
          </a:xfrm>
          <a:prstGeom prst="rect">
            <a:avLst/>
          </a:prstGeom>
        </p:spPr>
      </p:pic>
    </p:spTree>
    <p:extLst>
      <p:ext uri="{BB962C8B-B14F-4D97-AF65-F5344CB8AC3E}">
        <p14:creationId xmlns:p14="http://schemas.microsoft.com/office/powerpoint/2010/main" val="17554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advTm="55000">
        <p15:prstTrans prst="peelOff"/>
      </p:transition>
    </mc:Choice>
    <mc:Fallback>
      <p:transition spd="slow"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21000" b="-2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738650" y="354841"/>
            <a:ext cx="5450006" cy="616638"/>
          </a:xfrm>
          <a:solidFill>
            <a:schemeClr val="bg1">
              <a:lumMod val="95000"/>
            </a:schemeClr>
          </a:solidFill>
          <a:ln>
            <a:solidFill>
              <a:schemeClr val="tx1"/>
            </a:solidFill>
          </a:ln>
        </p:spPr>
        <p:txBody>
          <a:bodyPr>
            <a:normAutofit/>
          </a:bodyPr>
          <a:lstStyle/>
          <a:p>
            <a:r>
              <a:rPr lang="ru-RU" sz="3200" dirty="0">
                <a:latin typeface="Times New Roman" panose="02020603050405020304" pitchFamily="18" charset="0"/>
                <a:cs typeface="Times New Roman" panose="02020603050405020304" pitchFamily="18" charset="0"/>
              </a:rPr>
              <a:t>Эсфирь Абрамовна </a:t>
            </a:r>
            <a:r>
              <a:rPr lang="ru-RU" sz="3200" dirty="0" err="1">
                <a:latin typeface="Times New Roman" panose="02020603050405020304" pitchFamily="18" charset="0"/>
                <a:cs typeface="Times New Roman" panose="02020603050405020304" pitchFamily="18" charset="0"/>
              </a:rPr>
              <a:t>Глатман</a:t>
            </a:r>
            <a:endParaRPr lang="ru-RU" sz="32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241110" y="1295566"/>
            <a:ext cx="5627427" cy="5241712"/>
          </a:xfrm>
          <a:solidFill>
            <a:schemeClr val="bg1">
              <a:lumMod val="95000"/>
            </a:schemeClr>
          </a:solidFill>
          <a:ln>
            <a:solidFill>
              <a:schemeClr val="tx1"/>
            </a:solidFill>
          </a:ln>
        </p:spPr>
        <p:txBody>
          <a:bodyPr>
            <a:normAutofit fontScale="85000" lnSpcReduction="20000"/>
          </a:bodyPr>
          <a:lstStyle/>
          <a:p>
            <a:pPr algn="just"/>
            <a:r>
              <a:rPr lang="ru-RU" dirty="0">
                <a:latin typeface="Times New Roman" panose="02020603050405020304" pitchFamily="18" charset="0"/>
                <a:cs typeface="Times New Roman" panose="02020603050405020304" pitchFamily="18" charset="0"/>
              </a:rPr>
              <a:t>Родилась в Москве. Воевала с 1944 года.</a:t>
            </a:r>
          </a:p>
          <a:p>
            <a:pPr algn="just"/>
            <a:r>
              <a:rPr lang="ru-RU" dirty="0">
                <a:latin typeface="Times New Roman" panose="02020603050405020304" pitchFamily="18" charset="0"/>
                <a:cs typeface="Times New Roman" panose="02020603050405020304" pitchFamily="18" charset="0"/>
              </a:rPr>
              <a:t>Из наградного листа:</a:t>
            </a:r>
          </a:p>
          <a:p>
            <a:pPr algn="just"/>
            <a:r>
              <a:rPr lang="ru-RU" dirty="0">
                <a:latin typeface="Times New Roman" panose="02020603050405020304" pitchFamily="18" charset="0"/>
                <a:cs typeface="Times New Roman" panose="02020603050405020304" pitchFamily="18" charset="0"/>
              </a:rPr>
              <a:t>«Товарищ </a:t>
            </a:r>
            <a:r>
              <a:rPr lang="ru-RU" dirty="0" err="1">
                <a:latin typeface="Times New Roman" panose="02020603050405020304" pitchFamily="18" charset="0"/>
                <a:cs typeface="Times New Roman" panose="02020603050405020304" pitchFamily="18" charset="0"/>
              </a:rPr>
              <a:t>Глатман</a:t>
            </a:r>
            <a:r>
              <a:rPr lang="ru-RU" dirty="0">
                <a:latin typeface="Times New Roman" panose="02020603050405020304" pitchFamily="18" charset="0"/>
                <a:cs typeface="Times New Roman" panose="02020603050405020304" pitchFamily="18" charset="0"/>
              </a:rPr>
              <a:t> в полку находится с октября 1944 года. Она отлично прошла ночную тренировку и быстро вошла в строй боевой работы. Произвела 75 боевых вылетов, сбросила 10300 кг. бомбового груза. В результате бомбовых ударов, было вызвано 10 сильных взрывов, 6 очагов пожара, уничтожено: 1 склад с боеприпасами, 5 автомашин, подавлен огонь артиллерийской батареи. Тов. </a:t>
            </a:r>
            <a:r>
              <a:rPr lang="ru-RU" dirty="0" err="1">
                <a:latin typeface="Times New Roman" panose="02020603050405020304" pitchFamily="18" charset="0"/>
                <a:cs typeface="Times New Roman" panose="02020603050405020304" pitchFamily="18" charset="0"/>
              </a:rPr>
              <a:t>Глатман</a:t>
            </a:r>
            <a:r>
              <a:rPr lang="ru-RU" dirty="0">
                <a:latin typeface="Times New Roman" panose="02020603050405020304" pitchFamily="18" charset="0"/>
                <a:cs typeface="Times New Roman" panose="02020603050405020304" pitchFamily="18" charset="0"/>
              </a:rPr>
              <a:t> как штурман ориентируется отлично, летает смело и точно выводит самолет на цель. Эффективность бомбового удара высокая. Так, например, в ночь на 15 января 1945 года бомбила скопление войск противника в лесу, западнее пос. Чайка. Точным бомбовым ударом был взорван склад с боеприпасами… В ночь на 25 марта 1945 года бомбардировала дорогу, на подступах к Данцигу. Точным бомбовым ударом было уничтожено 2 машины с боеприпасами». </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6" cstate="print"/>
          <a:stretch>
            <a:fillRect/>
          </a:stretch>
        </p:blipFill>
        <p:spPr>
          <a:xfrm>
            <a:off x="7900648" y="1139588"/>
            <a:ext cx="3518320" cy="5397690"/>
          </a:xfrm>
          <a:prstGeom prst="rect">
            <a:avLst/>
          </a:prstGeom>
          <a:ln>
            <a:solidFill>
              <a:schemeClr val="tx1"/>
            </a:solidFill>
          </a:ln>
        </p:spPr>
      </p:pic>
      <p:pic>
        <p:nvPicPr>
          <p:cNvPr id="5" name="9">
            <a:hlinkClick r:id="" action="ppaction://media"/>
          </p:cNvPr>
          <p:cNvPicPr>
            <a:picLocks noChangeAspect="1"/>
          </p:cNvPicPr>
          <p:nvPr>
            <a:audioFile r:link="rId2"/>
            <p:extLst>
              <p:ext uri="{DAA4B4D4-6D71-4841-9C94-3DE7FCFB9230}">
                <p14:media xmlns:p14="http://schemas.microsoft.com/office/powerpoint/2010/main" r:embed="rId3">
                  <p14:trim end="310.3125"/>
                </p14:media>
              </p:ext>
            </p:extLst>
          </p:nvPr>
        </p:nvPicPr>
        <p:blipFill>
          <a:blip r:embed="rId7" cstate="print"/>
          <a:stretch>
            <a:fillRect/>
          </a:stretch>
        </p:blipFill>
        <p:spPr>
          <a:xfrm>
            <a:off x="417095" y="219123"/>
            <a:ext cx="609600" cy="609600"/>
          </a:xfrm>
          <a:prstGeom prst="rect">
            <a:avLst/>
          </a:prstGeom>
        </p:spPr>
      </p:pic>
    </p:spTree>
    <p:extLst>
      <p:ext uri="{BB962C8B-B14F-4D97-AF65-F5344CB8AC3E}">
        <p14:creationId xmlns:p14="http://schemas.microsoft.com/office/powerpoint/2010/main" val="34778530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advTm="65000">
        <p15:prstTrans prst="fallOver"/>
      </p:transition>
    </mc:Choice>
    <mc:Fallback xmlns="">
      <p:transition spd="slow" advTm="6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527</TotalTime>
  <Words>1705</Words>
  <Application>Microsoft Office PowerPoint</Application>
  <PresentationFormat>Широкоэкранный</PresentationFormat>
  <Paragraphs>94</Paragraphs>
  <Slides>15</Slides>
  <Notes>0</Notes>
  <HiddenSlides>0</HiddenSlides>
  <MMClips>15</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Calibri</vt:lpstr>
      <vt:lpstr>Calibri Light</vt:lpstr>
      <vt:lpstr>Times New Roman</vt:lpstr>
      <vt:lpstr>Тема Office</vt:lpstr>
      <vt:lpstr>Подвиг женщин во время  Великой Отечественной войны </vt:lpstr>
      <vt:lpstr>Женщины – герои страны </vt:lpstr>
      <vt:lpstr>«Ночные ведьмы»</vt:lpstr>
      <vt:lpstr>Мужская работа женскими руками </vt:lpstr>
      <vt:lpstr>Марина Раскова</vt:lpstr>
      <vt:lpstr>Евдокия Бершанская</vt:lpstr>
      <vt:lpstr>Софья Исааковна Рогова</vt:lpstr>
      <vt:lpstr>Полина Владимировна Гельман</vt:lpstr>
      <vt:lpstr>Эсфирь Абрамовна Глатман</vt:lpstr>
      <vt:lpstr>Зинаида Абрамовна Горман</vt:lpstr>
      <vt:lpstr>Мэри Иосифовна Жуковицкая</vt:lpstr>
      <vt:lpstr>Анна Григорьевна Высоцкая</vt:lpstr>
      <vt:lpstr>Достижения «Ночных ведьм»</vt:lpstr>
      <vt:lpstr>Презентация PowerPoint</vt:lpstr>
      <vt:lpstr>Список литературы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Подвиг женщин во время Великой Отечественной войны</dc:title>
  <dc:creator>Пользователь</dc:creator>
  <cp:lastModifiedBy>Пользователь</cp:lastModifiedBy>
  <cp:revision>45</cp:revision>
  <dcterms:created xsi:type="dcterms:W3CDTF">2022-02-06T07:27:49Z</dcterms:created>
  <dcterms:modified xsi:type="dcterms:W3CDTF">2022-02-27T17:00:03Z</dcterms:modified>
</cp:coreProperties>
</file>